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ink/ink1.xml" ContentType="application/inkml+xml"/>
  <Override PartName="/ppt/ink/ink2.xml" ContentType="application/inkml+xml"/>
  <Override PartName="/ppt/ink/ink3.xml" ContentType="application/inkml+xml"/>
  <Override PartName="/ppt/media/image12.avif" ContentType="image/avif"/>
  <Override PartName="/ppt/media/image14.webp" ContentType="image/webp"/>
  <Override PartName="/ppt/media/image22.webp" ContentType="image/webp"/>
  <Override PartName="/ppt/media/image30.svg" ContentType="image/svg+xml"/>
  <Override PartName="/ppt/media/image34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6"/>
  </p:notesMasterIdLst>
  <p:handoutMasterIdLst>
    <p:handoutMasterId r:id="rId57"/>
  </p:handoutMasterIdLst>
  <p:sldIdLst>
    <p:sldId id="256" r:id="rId5"/>
    <p:sldId id="263" r:id="rId6"/>
    <p:sldId id="264" r:id="rId7"/>
    <p:sldId id="259" r:id="rId8"/>
    <p:sldId id="258" r:id="rId9"/>
    <p:sldId id="265" r:id="rId10"/>
    <p:sldId id="266" r:id="rId11"/>
    <p:sldId id="267" r:id="rId12"/>
    <p:sldId id="262" r:id="rId13"/>
    <p:sldId id="260" r:id="rId14"/>
    <p:sldId id="268" r:id="rId15"/>
    <p:sldId id="269" r:id="rId16"/>
    <p:sldId id="270" r:id="rId17"/>
    <p:sldId id="271" r:id="rId18"/>
    <p:sldId id="305" r:id="rId19"/>
    <p:sldId id="306" r:id="rId20"/>
    <p:sldId id="307" r:id="rId21"/>
    <p:sldId id="272" r:id="rId22"/>
    <p:sldId id="261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8" r:id="rId62"/>
    <p:sldId id="309" r:id="rId63"/>
    <p:sldId id="310" r:id="rId64"/>
    <p:sldId id="311" r:id="rId65"/>
    <p:sldId id="312" r:id="rId66"/>
    <p:sldId id="313" r:id="rId67"/>
    <p:sldId id="314" r:id="rId68"/>
    <p:sldId id="315" r:id="rId69"/>
    <p:sldId id="316" r:id="rId70"/>
    <p:sldId id="317" r:id="rId71"/>
    <p:sldId id="318" r:id="rId72"/>
    <p:sldId id="319" r:id="rId73"/>
    <p:sldId id="301" r:id="rId52"/>
    <p:sldId id="302" r:id="rId53"/>
    <p:sldId id="303" r:id="rId54"/>
    <p:sldId id="304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2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72" autoAdjust="0"/>
  </p:normalViewPr>
  <p:slideViewPr>
    <p:cSldViewPr snapToGrid="0" showGuides="1">
      <p:cViewPr varScale="1">
        <p:scale>
          <a:sx n="91" d="100"/>
          <a:sy n="91" d="100"/>
        </p:scale>
        <p:origin x="68" y="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50" Type="http://schemas.openxmlformats.org/officeDocument/2006/relationships/slide" Target="slides/slide46.xml"/><Relationship Id="rId52" Type="http://schemas.openxmlformats.org/officeDocument/2006/relationships/slide" Target="slides/slide59.xml"/><Relationship Id="rId53" Type="http://schemas.openxmlformats.org/officeDocument/2006/relationships/slide" Target="slides/slide60.xml"/><Relationship Id="rId54" Type="http://schemas.openxmlformats.org/officeDocument/2006/relationships/slide" Target="slides/slide61.xml"/><Relationship Id="rId55" Type="http://schemas.openxmlformats.org/officeDocument/2006/relationships/slide" Target="slides/slide62.xml"/><Relationship Id="rId56" Type="http://schemas.openxmlformats.org/officeDocument/2006/relationships/notesMaster" Target="notesMasters/notesMaster1.xml"/><Relationship Id="rId57" Type="http://schemas.openxmlformats.org/officeDocument/2006/relationships/handoutMaster" Target="handoutMasters/handoutMaster1.xml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62" Type="http://schemas.openxmlformats.org/officeDocument/2006/relationships/slide" Target="slides/slide47.xml"/><Relationship Id="rId63" Type="http://schemas.openxmlformats.org/officeDocument/2006/relationships/slide" Target="slides/slide48.xml"/><Relationship Id="rId64" Type="http://schemas.openxmlformats.org/officeDocument/2006/relationships/slide" Target="slides/slide49.xml"/><Relationship Id="rId65" Type="http://schemas.openxmlformats.org/officeDocument/2006/relationships/slide" Target="slides/slide50.xml"/><Relationship Id="rId66" Type="http://schemas.openxmlformats.org/officeDocument/2006/relationships/slide" Target="slides/slide51.xml"/><Relationship Id="rId67" Type="http://schemas.openxmlformats.org/officeDocument/2006/relationships/slide" Target="slides/slide52.xml"/><Relationship Id="rId68" Type="http://schemas.openxmlformats.org/officeDocument/2006/relationships/slide" Target="slides/slide53.xml"/><Relationship Id="rId69" Type="http://schemas.openxmlformats.org/officeDocument/2006/relationships/slide" Target="slides/slide54.xml"/><Relationship Id="rId70" Type="http://schemas.openxmlformats.org/officeDocument/2006/relationships/slide" Target="slides/slide55.xml"/><Relationship Id="rId71" Type="http://schemas.openxmlformats.org/officeDocument/2006/relationships/slide" Target="slides/slide56.xml"/><Relationship Id="rId72" Type="http://schemas.openxmlformats.org/officeDocument/2006/relationships/slide" Target="slides/slide57.xml"/><Relationship Id="rId73" Type="http://schemas.openxmlformats.org/officeDocument/2006/relationships/slide" Target="slides/slide58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2BC2305-9043-45AE-B8A1-6062D50396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878E2A-85D5-4000-9B88-C859F52C62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DE46C-81A1-43FB-B8E4-2C816F921C1C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3B4D7C-FE5D-4098-B2E3-E316DB9314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8A0E0-112E-4F75-AC4A-C0B7F1AD58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CE16A-B08D-4117-9FC3-8F9667F451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2240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2T10:26:28.8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3459 226 24575,'0'-1'0,"0"0"0,-1 1 0,1-1 0,0 0 0,0 0 0,-1 0 0,1 0 0,-1 1 0,1-1 0,-1 0 0,1 1 0,-1-1 0,0 0 0,1 1 0,-1-1 0,0 0 0,1 1 0,-1-1 0,0 1 0,0 0 0,1-1 0,-1 1 0,0-1 0,-1 1 0,-24-8 0,21 7 0,-281-74 0,52 30 0,-417-28 0,-66 66 0,-49 54 0,687-34 0,1 4 0,-146 51 0,128-36 0,79-26 0,0 0 0,0 1 0,0 1 0,-27 17 0,34-17 0,0 0 0,0 0 0,1 1 0,0 0 0,1 0 0,0 1 0,-11 19 0,7-11 0,1 1 0,1 0 0,0 1 0,2 0 0,0 0 0,2 1 0,0 0 0,1 0 0,1 1 0,-2 39 0,6-14 0,1-1 0,9 51 0,-7-78 0,2 0 0,-1 0 0,2 0 0,1 0 0,0-1 0,2 0 0,16 27 0,-1-8 0,-13-17 0,1-2 0,1 0 0,28 30 0,-19-26 0,1 1 0,2-1 0,35 26 0,1-7 0,75 36 0,-74-46 0,1-2 0,2-4 0,86 24 0,246 21 0,1-27 0,-351-38 0,368 35 0,-47-27 0,-3-27 0,-316 11 0,194-17 0,-209 16 0,-1-3 0,0-1 0,0-1 0,63-27 0,-71 21 0,-1 0 0,0-2 0,-1 0 0,-1-2 0,20-21 0,12-10 0,17-9 0,-26 22 0,65-68 0,-97 90 0,0 0 0,-1-1 0,-1-1 0,-1 0 0,0 0 0,-2-1 0,1-1 0,8-31 0,0-16 0,-2-1 0,7-94 0,-19 125 0,-2 0 0,-2 0 0,-1 1 0,-2-1 0,-1 0 0,-13-45 0,14 66 0,-1 0 0,0 0 0,-2 1 0,1-1 0,-1 1 0,-17-22 0,20 32 0,0 1 0,-1-1 0,1 1 0,-1 0 0,0 1 0,0-1 0,-1 1 0,1 0 0,-8-2 0,-19-9 0,19 5 0,2 2 0,0 0 0,-1 1 0,1 0 0,-1 1 0,-14-4 0,-7 3 0,-61-3 0,66 7 0,5-1 168,-41-10 0,45 7-593,-1 1 0,0 1-1,-21 0 1,29 3-6401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2T10:26:45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2T10:26:49.1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</inkml:trace>
</inkml:ink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2EB95-E92B-4DBE-A5E5-BAD87330878F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367C96-DDCA-4867-8F69-39EABFA21D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34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B9FF4-5E5F-4912-946D-1F8AA7DD0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50" y="5010150"/>
            <a:ext cx="10096500" cy="92075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A15329-8D3B-422F-AA3D-157CACBFF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7750" y="6022975"/>
            <a:ext cx="10096500" cy="447675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E73B6-12C8-4526-AFDD-485DCDEC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FA7DF-AC95-4A3E-9FF1-D1EEF9A9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5EF6D-8758-44B9-80C1-865573FC8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465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Brain ">
            <a:extLst>
              <a:ext uri="{FF2B5EF4-FFF2-40B4-BE49-F238E27FC236}">
                <a16:creationId xmlns:a16="http://schemas.microsoft.com/office/drawing/2014/main" id="{592BBFD0-CA3D-5C10-7D29-3998CEA121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663" y="460743"/>
            <a:ext cx="1025156" cy="102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720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29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8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4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12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5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Brain ">
            <a:extLst>
              <a:ext uri="{FF2B5EF4-FFF2-40B4-BE49-F238E27FC236}">
                <a16:creationId xmlns:a16="http://schemas.microsoft.com/office/drawing/2014/main" id="{B0025B74-97CB-4FF7-19C0-89B0E981D5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4770" y="508065"/>
            <a:ext cx="1025156" cy="102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167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B8E54-9AB1-4023-B313-DAA68FF9D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833437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CF06-5751-4231-87AC-844D3099B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6858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 marL="2057400" indent="-228600">
              <a:buClr>
                <a:schemeClr val="accent3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84EF7-5BD4-4CC1-86B2-20669198B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866A4-9B1B-430F-9496-791F98E7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284F-A5B5-4877-B286-3934B0C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490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F1EA3-7A44-46A8-ADD1-49A868191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8A95B-E3CE-4DF9-A937-352579E07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C9E0A1-A234-4723-9A8B-9953B074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0E8EE-0E90-43CC-8FE4-FA9250EA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068176-4163-4C33-836A-76EB72B14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8326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7676-EC29-4165-8827-31A796A5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6C2F3-3146-4BA4-BB45-307B565E5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36B48-EF6E-4251-B29E-53E1ECFC0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EBFFA-A3D5-4A79-B1BA-2B6B1290C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A23E26-DC40-4545-BC3B-1806EBB09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F3FAA-2A19-4F15-8EC3-24BC48AE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414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F92F6-2683-48CC-8D7E-FE38C1BC4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47D80-7253-4EDA-AC92-046C9252FD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2E2FBC-BD33-408B-A4B8-F549EEAF38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51533F-CF3A-438B-BDD0-C62361C2BF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F458CD-9CDB-4739-8458-48D272DEE5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F8DC93-E93F-4A50-ADB0-9EE2165C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EFA520-E658-463E-8A0D-EE534D40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BE62E8-6627-457B-A399-6940743B1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277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D7B8F-BB4C-438E-B20F-B5D220931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652D7C-535C-4791-95A0-0ADE1FE26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2D6CD-AAE4-4950-A472-5746151E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6611B8-5EF5-4CC9-BA21-964C17EFC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77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82286C-FC05-4E04-B5E3-BAF738900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194715-CAD1-456B-9E7F-03949E56B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30D97-ACB7-42B4-A0E1-206D33147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93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71DCB-E1BF-4CD2-A3C6-46F9F238F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DB849-A401-466F-9204-F0A3908C0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75B32-3BAE-4777-9C23-54E1D0079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DC40EE-1B75-458D-AF59-CAC04EF02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A8C00-828C-4B27-9216-79AC88D6C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09B04-31F5-442A-B35E-A7B7E884F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596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36A52-C5F1-4FC3-A378-45755CEC2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C12394-5379-4E31-8506-206BAB030C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5D635-F5A6-441F-BBC9-678B16150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C8000F-4965-4CE3-BF8F-EC9FC2951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38240B-235F-46A0-8537-3D038A5CD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4CB97-83FB-4ABC-AA99-0D55D6D08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66005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2A17C0-CB34-4E70-B05D-441906BC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CAE9C-F4E8-4259-8A6C-F5AE76F82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2FBD9-ADFB-4D9B-AF79-E21F43A5B9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A8159-6B10-4896-B6E2-2809ECD1D84D}" type="datetimeFigureOut">
              <a:rPr lang="en-US" smtClean="0"/>
              <a:t>12/25/2025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A027E-6F89-462F-94DD-00F66DAFD5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4929C0-CADC-4330-89DB-01C0DFA67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A02C9-A0CD-4A0B-81BC-708D5026A1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9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emf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avif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jpg"/><Relationship Id="rId3" Type="http://schemas.openxmlformats.org/officeDocument/2006/relationships/hyperlink" Target="https://opentext.wsu.edu/ospsychrevisions/chapter/stages-of-sleep/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webp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17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18.jpg"/><Relationship Id="rId4" Type="http://schemas.openxmlformats.org/officeDocument/2006/relationships/hyperlink" Target="https://www.flickr.com/photos/jannes_shootings/15713531102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19.jpg"/><Relationship Id="rId4" Type="http://schemas.openxmlformats.org/officeDocument/2006/relationships/hyperlink" Target="https://pixabay.com/en/idea-light-bulb-enlightenment-1296144/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20.png"/><Relationship Id="rId4" Type="http://schemas.openxmlformats.org/officeDocument/2006/relationships/hyperlink" Target="https://freepngimg.com/png/77619-yoga-keys-fitness-nidra-exercise-physical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21.jpg"/><Relationship Id="rId4" Type="http://schemas.openxmlformats.org/officeDocument/2006/relationships/hyperlink" Target="https://pixabay.com/fr/photos/pierres-zen-zen-pierres-structure-1547783/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webp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jpg"/><Relationship Id="rId3" Type="http://schemas.openxmlformats.org/officeDocument/2006/relationships/hyperlink" Target="https://cosmeticsarenas.com/cultivating-calm-daily-practices/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jpg"/><Relationship Id="rId3" Type="http://schemas.openxmlformats.org/officeDocument/2006/relationships/hyperlink" Target="https://pxhere.com/tr/photo/1434663" TargetMode="Externa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Relationship Id="rId3" Type="http://schemas.openxmlformats.org/officeDocument/2006/relationships/image" Target="../media/image30.sv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hyperlink" Target="https://www.flickr.com/photos/oddsock/61185838" TargetMode="Externa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sv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sv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5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6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7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3" Type="http://schemas.openxmlformats.org/officeDocument/2006/relationships/image" Target="../media/image34.sv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38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38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39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customXml" Target="../ink/ink1.xml"/><Relationship Id="rId4" Type="http://schemas.openxmlformats.org/officeDocument/2006/relationships/image" Target="../media/image39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2.xml"/><Relationship Id="rId3" Type="http://schemas.openxmlformats.org/officeDocument/2006/relationships/image" Target="../media/image400.png"/><Relationship Id="rId4" Type="http://schemas.openxmlformats.org/officeDocument/2006/relationships/customXml" Target="../ink/ink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2.xml"/><Relationship Id="rId3" Type="http://schemas.openxmlformats.org/officeDocument/2006/relationships/image" Target="../media/image400.png"/><Relationship Id="rId4" Type="http://schemas.openxmlformats.org/officeDocument/2006/relationships/customXml" Target="../ink/ink3.xml"/><Relationship Id="rId5" Type="http://schemas.openxmlformats.org/officeDocument/2006/relationships/image" Target="../media/image43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4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2.xml"/><Relationship Id="rId3" Type="http://schemas.openxmlformats.org/officeDocument/2006/relationships/image" Target="../media/image400.png"/><Relationship Id="rId4" Type="http://schemas.openxmlformats.org/officeDocument/2006/relationships/customXml" Target="../ink/ink3.xml"/><Relationship Id="rId5" Type="http://schemas.openxmlformats.org/officeDocument/2006/relationships/image" Target="../media/image45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6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2.xml"/><Relationship Id="rId3" Type="http://schemas.openxmlformats.org/officeDocument/2006/relationships/image" Target="../media/image400.png"/><Relationship Id="rId4" Type="http://schemas.openxmlformats.org/officeDocument/2006/relationships/customXml" Target="../ink/ink3.xml"/><Relationship Id="rId5" Type="http://schemas.openxmlformats.org/officeDocument/2006/relationships/image" Target="../media/image47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8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2.xml"/><Relationship Id="rId3" Type="http://schemas.openxmlformats.org/officeDocument/2006/relationships/image" Target="../media/image400.png"/><Relationship Id="rId4" Type="http://schemas.openxmlformats.org/officeDocument/2006/relationships/customXml" Target="../ink/ink3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ustomXml" Target="../ink/ink2.xml"/><Relationship Id="rId3" Type="http://schemas.openxmlformats.org/officeDocument/2006/relationships/image" Target="../media/image400.png"/><Relationship Id="rId4" Type="http://schemas.openxmlformats.org/officeDocument/2006/relationships/customXml" Target="../ink/ink3.xml"/><Relationship Id="rId5" Type="http://schemas.openxmlformats.org/officeDocument/2006/relationships/image" Target="../media/image50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DA3B1-85F8-4B51-95B6-BDDF16F35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US" dirty="0"/>
              <a:t>From Brainwaves to Awakening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ACD44C-88EA-4854-B39D-5EEC3BEF4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7750" y="5930900"/>
            <a:ext cx="10096500" cy="447675"/>
          </a:xfrm>
          <a:solidFill>
            <a:schemeClr val="accent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US" dirty="0"/>
              <a:t>Alpha Waves and Higher States of Consciousness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DECC7D-523D-058D-C8F9-A5F4800C2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915" y="2055515"/>
            <a:ext cx="3518880" cy="2446820"/>
          </a:xfrm>
          <a:prstGeom prst="rect">
            <a:avLst/>
          </a:prstGeom>
          <a:effectLst>
            <a:glow rad="228600">
              <a:schemeClr val="bg1">
                <a:alpha val="40000"/>
              </a:schemeClr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24E879-5D41-1E80-726A-83C26CA4523B}"/>
              </a:ext>
            </a:extLst>
          </p:cNvPr>
          <p:cNvSpPr txBox="1"/>
          <p:nvPr/>
        </p:nvSpPr>
        <p:spPr>
          <a:xfrm>
            <a:off x="411480" y="6428232"/>
            <a:ext cx="717804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/>
            </a:pPr>
            <a:r>
              <a:rPr lang="en-US" b="1" i="1" dirty="0" sz="1200">
                <a:solidFill>
                  <a:schemeClr val="bg1"/>
                </a:solidFill>
              </a:rPr>
              <a:t>“Educational content – not medical or commercial advice”</a:t>
            </a:r>
          </a:p>
        </p:txBody>
      </p:sp>
      <p:sp>
        <p:nvSpPr>
          <p:cNvPr id="7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17871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Why This Topic Matters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2DEE179-50BE-C237-C63A-1D4F4ADA8A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043713" y="1899583"/>
            <a:ext cx="7437087" cy="4455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Human experience ranges from stress and overthinking to deep peace and insight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Modern tools let us </a:t>
            </a:r>
            <a:r>
              <a:rPr kumimoji="0" lang="en-US" altLang="en-US" sz="2400" b="0" i="1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measure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brain rhythms behind these states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Ancient traditions describe states like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Samadhi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and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Satori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This presentation looks at where these perspectives meet</a:t>
            </a:r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653AD449-A6BB-3AC3-1FA7-B000EC4ABF0E}"/>
              </a:ext>
            </a:extLst>
          </p:cNvPr>
          <p:cNvSpPr/>
          <p:nvPr/>
        </p:nvSpPr>
        <p:spPr>
          <a:xfrm>
            <a:off x="241300" y="2171700"/>
            <a:ext cx="3632200" cy="3771900"/>
          </a:xfrm>
          <a:prstGeom prst="teardrop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41583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0EA52-57C7-FCF9-DD9E-3294499BD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C1329-132E-5D31-C19D-E61224BB6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What We Will Explore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D7E32BE-6E4B-7B0A-9763-DCADCEFCA5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013200" y="1297800"/>
            <a:ext cx="7340600" cy="5009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Brainwave basics: delta, theta, alpha, beta, gamma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Why alpha waves are linked to relaxed, aware states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How meditation shifts brain activity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What do traditions mean by Samadhi and Satori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How modern techniques like neurofeedback try to support these states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The deeper biological complexity: lobes, thalamus, &amp; brain cell types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Sound as cognitive load, and frontier science with the labels left on</a:t>
            </a:r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3A73F9B1-F370-567A-EC3E-93D6F1ED5BB4}"/>
              </a:ext>
            </a:extLst>
          </p:cNvPr>
          <p:cNvSpPr/>
          <p:nvPr/>
        </p:nvSpPr>
        <p:spPr>
          <a:xfrm>
            <a:off x="241300" y="2171700"/>
            <a:ext cx="3632200" cy="3771900"/>
          </a:xfrm>
          <a:prstGeom prst="teardrop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1985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1B739-3D86-4A84-82C6-4ED9C2764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812" y="2766218"/>
            <a:ext cx="9079614" cy="1325563"/>
          </a:xfrm>
        </p:spPr>
        <p:txBody>
          <a:bodyPr/>
          <a:lstStyle/>
          <a:p>
            <a:r>
              <a:rPr lang="en-US" dirty="0"/>
              <a:t>SECTION 2 – BRAINWAVE BASICS</a:t>
            </a:r>
          </a:p>
        </p:txBody>
      </p:sp>
      <p:sp>
        <p:nvSpPr>
          <p:cNvPr id="3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9454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AD4E1-0643-4C88-9E49-C2724AEB3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Brainwaves: The Brain’s Rhythms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322E9-A7EC-465F-93FE-BAA394728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2600" y="1825625"/>
            <a:ext cx="5791200" cy="4351338"/>
          </a:xfrm>
        </p:spPr>
        <p:txBody>
          <a:bodyPr/>
          <a:lstStyle/>
          <a:p>
            <a:r>
              <a:rPr lang="en-US" dirty="0"/>
              <a:t>Nerve cells fire in rhythmic patterns that can be recorded as brainwaves</a:t>
            </a:r>
          </a:p>
          <a:p>
            <a:r>
              <a:rPr lang="en-US" dirty="0"/>
              <a:t>Measured using electroencephalography (EEG) </a:t>
            </a:r>
          </a:p>
          <a:p>
            <a:r>
              <a:rPr lang="en-US" dirty="0"/>
              <a:t>Frequencies are grouped into bands that correlate with different mental states</a:t>
            </a:r>
          </a:p>
          <a:p>
            <a:endParaRPr lang="en-US" dirty="0"/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34750015-8381-F5FB-7BA1-B7CD41F09C89}"/>
              </a:ext>
            </a:extLst>
          </p:cNvPr>
          <p:cNvSpPr/>
          <p:nvPr/>
        </p:nvSpPr>
        <p:spPr>
          <a:xfrm>
            <a:off x="381000" y="1892300"/>
            <a:ext cx="5041900" cy="4351338"/>
          </a:xfrm>
          <a:prstGeom prst="round2DiagRect">
            <a:avLst/>
          </a:prstGeom>
          <a:blipFill dpi="0" rotWithShape="1">
            <a:blip r:embed="rId2"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55499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A79F5-9A22-7666-C884-7857866CE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B310F-3C0A-4032-43AB-53C1EC7D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Brainwave Bands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00D9E-53F0-37FE-2D6B-74E8AF921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689100"/>
            <a:ext cx="594360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Delta (0.5–4 Hz): deep sleep, unconscious processes </a:t>
            </a:r>
          </a:p>
          <a:p>
            <a:r>
              <a:rPr lang="en-US" dirty="0"/>
              <a:t>Theta (4–7 Hz): drowsiness, light sleep, imagery, some meditative states</a:t>
            </a:r>
          </a:p>
          <a:p>
            <a:r>
              <a:rPr lang="en-US" dirty="0"/>
              <a:t>Alpha (8–12 Hz): relaxed, awake, eyes closed, calm focus </a:t>
            </a:r>
          </a:p>
          <a:p>
            <a:r>
              <a:rPr lang="en-US" dirty="0"/>
              <a:t>Beta (13–30 Hz): active thinking, focus, problem solving</a:t>
            </a:r>
          </a:p>
          <a:p>
            <a:r>
              <a:rPr lang="en-US" dirty="0"/>
              <a:t>Gamma (30+ Hz): complex integration, high-level cognitive processing</a:t>
            </a:r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2D7F8B2C-7CB8-47E3-2BCA-7AEC7A4D40DD}"/>
              </a:ext>
            </a:extLst>
          </p:cNvPr>
          <p:cNvSpPr/>
          <p:nvPr/>
        </p:nvSpPr>
        <p:spPr>
          <a:xfrm>
            <a:off x="152400" y="1689100"/>
            <a:ext cx="5740400" cy="473710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866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8BCC6-3DD5-3A26-C565-70F62565E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1E019-14B1-28F7-BB6A-B52C74E89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EEG Sees These Signals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4FEC0-F5A9-716D-3380-3863D8A25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0" y="1584325"/>
            <a:ext cx="6515100" cy="4351338"/>
          </a:xfrm>
        </p:spPr>
        <p:txBody>
          <a:bodyPr/>
          <a:lstStyle/>
          <a:p>
            <a:r>
              <a:rPr lang="en-US" dirty="0"/>
              <a:t>Electrodes on the scalp measure tiny voltage changes</a:t>
            </a:r>
          </a:p>
          <a:p>
            <a:r>
              <a:rPr lang="en-US" dirty="0"/>
              <a:t>Signals are amplified and filtered into frequency bands</a:t>
            </a:r>
          </a:p>
          <a:p>
            <a:r>
              <a:rPr lang="en-US" dirty="0"/>
              <a:t>Patterns change with:</a:t>
            </a:r>
          </a:p>
          <a:p>
            <a:pPr lvl="1"/>
            <a:r>
              <a:rPr lang="en-US" dirty="0"/>
              <a:t>Eyes open vs closed</a:t>
            </a:r>
          </a:p>
          <a:p>
            <a:pPr lvl="1"/>
            <a:r>
              <a:rPr lang="en-US" dirty="0"/>
              <a:t>Relaxation vs stress</a:t>
            </a:r>
          </a:p>
          <a:p>
            <a:pPr lvl="1"/>
            <a:r>
              <a:rPr lang="en-US" dirty="0"/>
              <a:t>Meditation vs ordinary thinking</a:t>
            </a: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3C95DC6B-CB87-7B93-FCA9-C79F1F7F45B6}"/>
              </a:ext>
            </a:extLst>
          </p:cNvPr>
          <p:cNvSpPr/>
          <p:nvPr/>
        </p:nvSpPr>
        <p:spPr>
          <a:xfrm>
            <a:off x="558800" y="1701800"/>
            <a:ext cx="4546600" cy="4445000"/>
          </a:xfrm>
          <a:prstGeom prst="teardrop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88500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0C898-AC78-A16D-631B-F6A34498F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14347-4980-E4A0-A67B-B3C1C8978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6"/>
            <a:ext cx="9647712" cy="1325563"/>
          </a:xfrm>
        </p:spPr>
        <p:txBody>
          <a:bodyPr/>
          <a:lstStyle/>
          <a:p>
            <a:r>
              <a:rPr lang="en-US" dirty="0"/>
              <a:t>Brainwaves Are Patterns, Not Boxes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16142-C5A2-2257-5647-E40B1071E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bands are usually present at the same time</a:t>
            </a:r>
          </a:p>
          <a:p>
            <a:r>
              <a:rPr lang="en-US" dirty="0"/>
              <a:t>What changes is which pattern dominates</a:t>
            </a:r>
          </a:p>
          <a:p>
            <a:r>
              <a:rPr lang="en-US" dirty="0"/>
              <a:t>States like “relaxed but alert” show more alpha; “high effort thinking” shows more beta</a:t>
            </a:r>
          </a:p>
          <a:p>
            <a:r>
              <a:rPr lang="en-US" dirty="0"/>
              <a:t>Meditation often shifts the balance toward alpha and theta</a:t>
            </a:r>
          </a:p>
        </p:txBody>
      </p:sp>
      <p:sp>
        <p:nvSpPr>
          <p:cNvPr id="4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64699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28A8F-BE90-403A-92DC-C6654ECBA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858" y="2766218"/>
            <a:ext cx="8334376" cy="1325563"/>
          </a:xfrm>
        </p:spPr>
        <p:txBody>
          <a:bodyPr/>
          <a:lstStyle/>
          <a:p>
            <a:r>
              <a:rPr lang="en-US" dirty="0"/>
              <a:t>SECTION 3 – DEEP DIVE ON ALPHA WAVES</a:t>
            </a:r>
          </a:p>
        </p:txBody>
      </p:sp>
      <p:sp>
        <p:nvSpPr>
          <p:cNvPr id="3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55586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BE3E6-5A5E-4463-8DB0-F3CF9C324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Alpha Waves?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07322-EE47-461A-937E-D8B74ADFB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791200" cy="4351338"/>
          </a:xfrm>
        </p:spPr>
        <p:txBody>
          <a:bodyPr/>
          <a:lstStyle/>
          <a:p>
            <a:r>
              <a:rPr lang="en-US" dirty="0"/>
              <a:t>Frequency range: 8–12 Hz </a:t>
            </a:r>
          </a:p>
          <a:p>
            <a:r>
              <a:rPr lang="en-US" dirty="0"/>
              <a:t>Common when:</a:t>
            </a:r>
          </a:p>
          <a:p>
            <a:pPr lvl="1"/>
            <a:r>
              <a:rPr lang="en-US" dirty="0"/>
              <a:t>Eyes are closed</a:t>
            </a:r>
          </a:p>
          <a:p>
            <a:pPr lvl="1"/>
            <a:r>
              <a:rPr lang="en-US" dirty="0"/>
              <a:t>Body is relaxed</a:t>
            </a:r>
          </a:p>
          <a:p>
            <a:pPr lvl="1"/>
            <a:r>
              <a:rPr lang="en-US" dirty="0"/>
              <a:t>Mind is calm but awake</a:t>
            </a:r>
          </a:p>
          <a:p>
            <a:r>
              <a:rPr lang="en-US" dirty="0"/>
              <a:t>Often strongest over the occipital and parietal regions in resting wakefulness</a:t>
            </a:r>
          </a:p>
          <a:p>
            <a:endParaRPr lang="en-US" dirty="0"/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D4533F2D-DA0D-2EA4-9F8E-E717760CD4EA}"/>
              </a:ext>
            </a:extLst>
          </p:cNvPr>
          <p:cNvSpPr/>
          <p:nvPr/>
        </p:nvSpPr>
        <p:spPr>
          <a:xfrm>
            <a:off x="558800" y="1701800"/>
            <a:ext cx="4546600" cy="4445000"/>
          </a:xfrm>
          <a:prstGeom prst="teardrop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71062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5A8541-60F8-9618-76F4-E4A380CF2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FA136-BAF0-4274-CF08-C5509283C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0336"/>
            <a:ext cx="9125197" cy="1325563"/>
          </a:xfrm>
        </p:spPr>
        <p:txBody>
          <a:bodyPr/>
          <a:lstStyle/>
          <a:p>
            <a:r>
              <a:rPr lang="en-US" dirty="0"/>
              <a:t>Alpha and the Relaxed–Alert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23EBB-2183-D2AA-1710-8C077B5CB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797" y="1787525"/>
            <a:ext cx="5892800" cy="4351338"/>
          </a:xfrm>
        </p:spPr>
        <p:txBody>
          <a:bodyPr/>
          <a:lstStyle/>
          <a:p>
            <a:r>
              <a:rPr lang="en-US" dirty="0"/>
              <a:t>Alpha appears when we are:</a:t>
            </a:r>
          </a:p>
          <a:p>
            <a:pPr lvl="1"/>
            <a:r>
              <a:rPr lang="en-US" dirty="0"/>
              <a:t>Not actively problem-solving</a:t>
            </a:r>
          </a:p>
          <a:p>
            <a:pPr lvl="1"/>
            <a:r>
              <a:rPr lang="en-US" dirty="0"/>
              <a:t>Not fully asleep</a:t>
            </a:r>
          </a:p>
          <a:p>
            <a:r>
              <a:rPr lang="en-US" dirty="0"/>
              <a:t>Associated with:</a:t>
            </a:r>
          </a:p>
          <a:p>
            <a:pPr lvl="1"/>
            <a:r>
              <a:rPr lang="en-US" dirty="0"/>
              <a:t>Calm awareness</a:t>
            </a:r>
          </a:p>
          <a:p>
            <a:pPr lvl="1"/>
            <a:r>
              <a:rPr lang="en-US" dirty="0"/>
              <a:t>Internal focus</a:t>
            </a:r>
          </a:p>
          <a:p>
            <a:pPr lvl="1"/>
            <a:r>
              <a:rPr lang="en-US" dirty="0"/>
              <a:t>Sense of ease and spaciousness</a:t>
            </a: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415B04F8-7710-26C2-207C-5B2262A8E515}"/>
              </a:ext>
            </a:extLst>
          </p:cNvPr>
          <p:cNvSpPr/>
          <p:nvPr/>
        </p:nvSpPr>
        <p:spPr>
          <a:xfrm>
            <a:off x="393701" y="1841500"/>
            <a:ext cx="4610100" cy="4381500"/>
          </a:xfrm>
          <a:prstGeom prst="teardrop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32728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582182-4215-E2CF-23C3-039193E8C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EBB36-E9CA-219E-BBF2-A52CB413B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0336"/>
            <a:ext cx="9125197" cy="1325563"/>
          </a:xfrm>
        </p:spPr>
        <p:txBody>
          <a:bodyPr/>
          <a:lstStyle/>
          <a:p>
            <a:r>
              <a:rPr lang="en-US" dirty="0"/>
              <a:t>High Alpha and Creativity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61FA2-067D-E5D6-C91E-48167C4D4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01874"/>
            <a:ext cx="5388428" cy="4351338"/>
          </a:xfrm>
        </p:spPr>
        <p:txBody>
          <a:bodyPr/>
          <a:lstStyle/>
          <a:p>
            <a:r>
              <a:rPr lang="en-US" dirty="0"/>
              <a:t>Studies link higher alpha power to:</a:t>
            </a:r>
          </a:p>
          <a:p>
            <a:pPr lvl="1"/>
            <a:r>
              <a:rPr lang="en-US" dirty="0"/>
              <a:t>Enhanced creativity and idea generation</a:t>
            </a:r>
          </a:p>
          <a:p>
            <a:pPr lvl="1"/>
            <a:r>
              <a:rPr lang="en-US" dirty="0"/>
              <a:t>Better integration of internal and external information </a:t>
            </a:r>
          </a:p>
          <a:p>
            <a:r>
              <a:rPr lang="en-US" dirty="0"/>
              <a:t>Many people report “zones” of insight or flow when alpha increases</a:t>
            </a:r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34A0A730-39DA-D3E5-4D61-9EEF7F035461}"/>
              </a:ext>
            </a:extLst>
          </p:cNvPr>
          <p:cNvSpPr/>
          <p:nvPr/>
        </p:nvSpPr>
        <p:spPr>
          <a:xfrm>
            <a:off x="393701" y="1841500"/>
            <a:ext cx="4610100" cy="4381500"/>
          </a:xfrm>
          <a:prstGeom prst="teardrop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20033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EB635C-AD57-F459-4FAD-4C36B7E90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80F41-8713-29FD-8465-2C2FF075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0336"/>
            <a:ext cx="9873344" cy="1325563"/>
          </a:xfrm>
        </p:spPr>
        <p:txBody>
          <a:bodyPr/>
          <a:lstStyle/>
          <a:p>
            <a:r>
              <a:rPr lang="en-US" dirty="0"/>
              <a:t>Alpha, Stress and Emotional Balance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5A8BA-D67F-4F9F-5AAE-ED09816A2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01874"/>
            <a:ext cx="5388428" cy="4351338"/>
          </a:xfrm>
        </p:spPr>
        <p:txBody>
          <a:bodyPr/>
          <a:lstStyle/>
          <a:p>
            <a:r>
              <a:rPr lang="en-US" dirty="0"/>
              <a:t>When stress rises, beta activity tends to dominate</a:t>
            </a:r>
          </a:p>
          <a:p>
            <a:r>
              <a:rPr lang="en-US" dirty="0"/>
              <a:t>Practices that increase alpha may:</a:t>
            </a:r>
          </a:p>
          <a:p>
            <a:pPr lvl="1"/>
            <a:r>
              <a:rPr lang="en-US" dirty="0"/>
              <a:t>Reduce perceived stress</a:t>
            </a:r>
          </a:p>
          <a:p>
            <a:pPr lvl="1"/>
            <a:r>
              <a:rPr lang="en-US" dirty="0"/>
              <a:t>Support emotional regulation</a:t>
            </a:r>
          </a:p>
          <a:p>
            <a:pPr lvl="1"/>
            <a:r>
              <a:rPr lang="en-US" dirty="0"/>
              <a:t>Improve sense of well-being </a:t>
            </a:r>
          </a:p>
          <a:p>
            <a:r>
              <a:rPr lang="en-US" dirty="0"/>
              <a:t>This is one reason alpha is a key focus in meditation research</a:t>
            </a: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091D46D1-6A53-BF48-F92E-2CB1802BEEA6}"/>
              </a:ext>
            </a:extLst>
          </p:cNvPr>
          <p:cNvSpPr/>
          <p:nvPr/>
        </p:nvSpPr>
        <p:spPr>
          <a:xfrm>
            <a:off x="393701" y="1841500"/>
            <a:ext cx="4610100" cy="4381500"/>
          </a:xfrm>
          <a:prstGeom prst="teardrop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069448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17EF08-C944-F1CA-1784-D6BA9758A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5D102-5AFC-05FA-9686-CDDFB90EB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0336"/>
            <a:ext cx="9873344" cy="1325563"/>
          </a:xfrm>
        </p:spPr>
        <p:txBody>
          <a:bodyPr/>
          <a:lstStyle/>
          <a:p>
            <a:r>
              <a:rPr lang="en-US" dirty="0"/>
              <a:t>Alpha as a Gateway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0019B-E6C7-FF97-025A-66011D064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01874"/>
            <a:ext cx="5388428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Alpha can be seen as a bridge between everyday thinking and deeper states</a:t>
            </a:r>
          </a:p>
          <a:p>
            <a:r>
              <a:rPr lang="en-US" dirty="0"/>
              <a:t>From here, some meditators move into:</a:t>
            </a:r>
          </a:p>
          <a:p>
            <a:pPr lvl="1"/>
            <a:r>
              <a:rPr lang="en-US" dirty="0"/>
              <a:t>Theta-dominant imagery and intuition</a:t>
            </a:r>
          </a:p>
          <a:p>
            <a:pPr lvl="1"/>
            <a:r>
              <a:rPr lang="en-US" dirty="0"/>
              <a:t>Stillness and non-dual awareness</a:t>
            </a:r>
          </a:p>
          <a:p>
            <a:r>
              <a:rPr lang="en-US" dirty="0"/>
              <a:t>This “alpha bridge” concept connects modern data with traditional descriptions of Samadhi</a:t>
            </a: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A532C282-58EC-22CF-3B62-437108A3C675}"/>
              </a:ext>
            </a:extLst>
          </p:cNvPr>
          <p:cNvSpPr/>
          <p:nvPr/>
        </p:nvSpPr>
        <p:spPr>
          <a:xfrm>
            <a:off x="393701" y="1841500"/>
            <a:ext cx="4610100" cy="4381500"/>
          </a:xfrm>
          <a:prstGeom prst="teardrop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27633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01D0B-010B-9BFA-67D2-C292E092D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458" y="383701"/>
            <a:ext cx="8334376" cy="1325563"/>
          </a:xfrm>
        </p:spPr>
        <p:txBody>
          <a:bodyPr>
            <a:normAutofit/>
          </a:bodyPr>
          <a:lstStyle/>
          <a:p>
            <a:r>
              <a:rPr lang="en-US" dirty="0"/>
              <a:t>Thalamic Pacemaker Neurons</a:t>
            </a:r>
            <a:br>
              <a:rPr lang="en-US" dirty="0"/>
            </a:br>
            <a:r>
              <a:rPr lang="en-US" sz="3100" i="1" dirty="0">
                <a:latin typeface="+mn-lt"/>
              </a:rPr>
              <a:t>Thalamus and the Origin of Alpha Rhythms</a:t>
            </a:r>
            <a:endParaRPr lang="en-US" i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95363-35E2-6854-0C8E-DD5816F9E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7046" y="2017263"/>
            <a:ext cx="6446753" cy="4159699"/>
          </a:xfrm>
        </p:spPr>
        <p:txBody>
          <a:bodyPr>
            <a:normAutofit/>
          </a:bodyPr>
          <a:lstStyle/>
          <a:p>
            <a:r>
              <a:rPr lang="en-US" sz="2400" dirty="0"/>
              <a:t>The thalamus is a deep brain structure that relays sensory and motor information to the cortex.</a:t>
            </a:r>
          </a:p>
          <a:p>
            <a:r>
              <a:rPr lang="en-US" sz="2400" dirty="0"/>
              <a:t>Certain thalamic neurons behave as “pacemaker cells,” capable of generating rhythmic electrical activity.</a:t>
            </a:r>
          </a:p>
          <a:p>
            <a:r>
              <a:rPr lang="en-US" sz="2400" dirty="0"/>
              <a:t>These neurons naturally oscillate within the alpha frequency range (8–12 Hz).</a:t>
            </a:r>
          </a:p>
          <a:p>
            <a:r>
              <a:rPr lang="en-US" sz="2400" dirty="0"/>
              <a:t>Alpha rhythms can persist even when thalamic neurons are isolated from other brain networks.</a:t>
            </a:r>
          </a:p>
        </p:txBody>
      </p:sp>
      <p:sp>
        <p:nvSpPr>
          <p:cNvPr id="5" name="Teardrop 4">
            <a:extLst>
              <a:ext uri="{FF2B5EF4-FFF2-40B4-BE49-F238E27FC236}">
                <a16:creationId xmlns:a16="http://schemas.microsoft.com/office/drawing/2014/main" id="{76281D51-04B7-2D1F-D72F-6F54A462A381}"/>
              </a:ext>
            </a:extLst>
          </p:cNvPr>
          <p:cNvSpPr/>
          <p:nvPr/>
        </p:nvSpPr>
        <p:spPr>
          <a:xfrm>
            <a:off x="114495" y="1906362"/>
            <a:ext cx="4610100" cy="4381500"/>
          </a:xfrm>
          <a:prstGeom prst="teardrop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12919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3AEA3-B75E-410A-31F2-DF43AE4E1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78E14-405E-0D28-29D8-56FF08660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458" y="383701"/>
            <a:ext cx="8334376" cy="1325563"/>
          </a:xfrm>
        </p:spPr>
        <p:txBody>
          <a:bodyPr>
            <a:normAutofit/>
          </a:bodyPr>
          <a:lstStyle/>
          <a:p>
            <a:r>
              <a:rPr lang="en-US" dirty="0" err="1"/>
              <a:t>Thalamo</a:t>
            </a:r>
            <a:r>
              <a:rPr lang="en-US" dirty="0"/>
              <a:t>-Cortical Alpha Loop</a:t>
            </a:r>
            <a:endParaRPr lang="en-US" i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8D035-0518-3F73-7595-58CA2ECE2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023" y="2017263"/>
            <a:ext cx="5734776" cy="415969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Pacemaker neurons in the thalamus connect to the cortex via </a:t>
            </a:r>
            <a:r>
              <a:rPr lang="en-US" sz="2400" dirty="0" err="1"/>
              <a:t>thalamo</a:t>
            </a:r>
            <a:r>
              <a:rPr lang="en-US" sz="2400" dirty="0"/>
              <a:t>-cortical fibers.</a:t>
            </a:r>
          </a:p>
          <a:p>
            <a:r>
              <a:rPr lang="en-US" sz="2400" dirty="0"/>
              <a:t>The cortex sends feedback to the thalamus, forming a continuous neural loop.</a:t>
            </a:r>
          </a:p>
          <a:p>
            <a:r>
              <a:rPr lang="en-US" sz="2400" dirty="0"/>
              <a:t>This loop supports not only alpha rhythms, but most large-scale EEG oscillations.</a:t>
            </a:r>
          </a:p>
          <a:p>
            <a:r>
              <a:rPr lang="en-US" sz="2400" dirty="0"/>
              <a:t>EEG alpha waves represent the surface expression of this deeper rhythmic circuit.</a:t>
            </a:r>
          </a:p>
        </p:txBody>
      </p:sp>
      <p:sp>
        <p:nvSpPr>
          <p:cNvPr id="5" name="Teardrop 4">
            <a:extLst>
              <a:ext uri="{FF2B5EF4-FFF2-40B4-BE49-F238E27FC236}">
                <a16:creationId xmlns:a16="http://schemas.microsoft.com/office/drawing/2014/main" id="{99198DB9-15C8-56BF-39F9-2598D8C00FD5}"/>
              </a:ext>
            </a:extLst>
          </p:cNvPr>
          <p:cNvSpPr/>
          <p:nvPr/>
        </p:nvSpPr>
        <p:spPr>
          <a:xfrm>
            <a:off x="547265" y="1906362"/>
            <a:ext cx="4610100" cy="4381500"/>
          </a:xfrm>
          <a:prstGeom prst="teardrop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68408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5787C-0BCA-F280-5225-7DA554B26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3F560-A4E2-C226-5D2E-EE72CFABB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458" y="383701"/>
            <a:ext cx="8334376" cy="1325563"/>
          </a:xfrm>
        </p:spPr>
        <p:txBody>
          <a:bodyPr>
            <a:normAutofit/>
          </a:bodyPr>
          <a:lstStyle/>
          <a:p>
            <a:r>
              <a:rPr lang="en-US" dirty="0"/>
              <a:t>Stress, Ego &amp; Alpha Disruption</a:t>
            </a:r>
            <a:br>
              <a:rPr lang="en-US" dirty="0"/>
            </a:br>
            <a:r>
              <a:rPr lang="en-US" sz="3100" i="1" dirty="0">
                <a:latin typeface="+mn-lt"/>
              </a:rPr>
              <a:t>Psychological Stress and Alpha Suppression</a:t>
            </a:r>
            <a:endParaRPr lang="en-US" i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19B10-3F2C-C346-D7C0-AB5A681E8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023" y="2017263"/>
            <a:ext cx="5734776" cy="4159699"/>
          </a:xfrm>
        </p:spPr>
        <p:txBody>
          <a:bodyPr>
            <a:normAutofit/>
          </a:bodyPr>
          <a:lstStyle/>
          <a:p>
            <a:r>
              <a:rPr lang="en-US" sz="2000" dirty="0"/>
              <a:t>Persistent life stress activates </a:t>
            </a:r>
            <a:r>
              <a:rPr lang="en-US" sz="2000" b="1" dirty="0"/>
              <a:t>sympathetic nervous system </a:t>
            </a:r>
            <a:r>
              <a:rPr lang="en-US" sz="2000" dirty="0"/>
              <a:t>circuits and increases beta-dominant cortical activity.</a:t>
            </a:r>
          </a:p>
          <a:p>
            <a:r>
              <a:rPr lang="en-US" sz="2000" dirty="0"/>
              <a:t>Rumination and ego-based emotional reactions maintain </a:t>
            </a:r>
            <a:r>
              <a:rPr lang="en-US" sz="2000" b="1" dirty="0"/>
              <a:t>high cognitive arousal</a:t>
            </a:r>
            <a:r>
              <a:rPr lang="en-US" sz="2000" dirty="0"/>
              <a:t>.</a:t>
            </a:r>
          </a:p>
          <a:p>
            <a:r>
              <a:rPr lang="en-US" sz="2000" dirty="0"/>
              <a:t>This reduces </a:t>
            </a:r>
            <a:r>
              <a:rPr lang="en-US" sz="2000" dirty="0" err="1"/>
              <a:t>thalamo</a:t>
            </a:r>
            <a:r>
              <a:rPr lang="en-US" sz="2000" dirty="0"/>
              <a:t>-cortical synchronization, </a:t>
            </a:r>
            <a:r>
              <a:rPr lang="en-US" sz="2000" dirty="0">
                <a:highlight>
                  <a:srgbClr val="000000"/>
                </a:highlight>
              </a:rPr>
              <a:t>suppressing sustained alpha dominance.</a:t>
            </a:r>
          </a:p>
          <a:p>
            <a:r>
              <a:rPr lang="en-US" sz="2000" dirty="0"/>
              <a:t>Result:</a:t>
            </a:r>
          </a:p>
          <a:p>
            <a:pPr lvl="1"/>
            <a:r>
              <a:rPr lang="en-US" sz="1600" dirty="0"/>
              <a:t>Less calm awareness</a:t>
            </a:r>
          </a:p>
          <a:p>
            <a:pPr lvl="1"/>
            <a:r>
              <a:rPr lang="en-US" sz="1600" dirty="0"/>
              <a:t>More mental noise</a:t>
            </a:r>
          </a:p>
          <a:p>
            <a:pPr lvl="1"/>
            <a:r>
              <a:rPr lang="en-US" sz="1600" dirty="0"/>
              <a:t>Reduced meditative depth</a:t>
            </a:r>
          </a:p>
        </p:txBody>
      </p:sp>
      <p:sp>
        <p:nvSpPr>
          <p:cNvPr id="5" name="Teardrop 4">
            <a:extLst>
              <a:ext uri="{FF2B5EF4-FFF2-40B4-BE49-F238E27FC236}">
                <a16:creationId xmlns:a16="http://schemas.microsoft.com/office/drawing/2014/main" id="{F3B38C9A-9C14-5909-71AE-0C1B59F436A0}"/>
              </a:ext>
            </a:extLst>
          </p:cNvPr>
          <p:cNvSpPr/>
          <p:nvPr/>
        </p:nvSpPr>
        <p:spPr>
          <a:xfrm>
            <a:off x="547265" y="1906362"/>
            <a:ext cx="4610100" cy="4381500"/>
          </a:xfrm>
          <a:prstGeom prst="teardrop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20415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1F487-812F-67E7-4D8D-EBBE9C58E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740B6-9C25-D581-6395-30C2F2958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812" y="2766218"/>
            <a:ext cx="9079614" cy="1325563"/>
          </a:xfrm>
        </p:spPr>
        <p:txBody>
          <a:bodyPr/>
          <a:lstStyle/>
          <a:p>
            <a:r>
              <a:rPr lang="en-US" dirty="0"/>
              <a:t>SECTION 4 – MEDITATION &amp; BRAINWAVES</a:t>
            </a:r>
          </a:p>
        </p:txBody>
      </p:sp>
      <p:sp>
        <p:nvSpPr>
          <p:cNvPr id="3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86170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F4ED6-95B6-45CA-9318-D5C6D107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Meditation Does to Brainwaves (Big Picture)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E5DA1-F8B9-4937-9464-997FD4F08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8314" y="1825625"/>
            <a:ext cx="6535485" cy="4351338"/>
          </a:xfrm>
        </p:spPr>
        <p:txBody>
          <a:bodyPr/>
          <a:lstStyle/>
          <a:p>
            <a:r>
              <a:rPr lang="en-US" dirty="0"/>
              <a:t>Different meditation styles show different EEG patterns</a:t>
            </a:r>
          </a:p>
          <a:p>
            <a:r>
              <a:rPr lang="en-US" dirty="0"/>
              <a:t>Common trends include:</a:t>
            </a:r>
          </a:p>
          <a:p>
            <a:pPr lvl="1"/>
            <a:r>
              <a:rPr lang="en-US" dirty="0"/>
              <a:t>Increased alpha and theta during relaxation and focused attention</a:t>
            </a:r>
          </a:p>
          <a:p>
            <a:pPr lvl="1"/>
            <a:r>
              <a:rPr lang="en-US" dirty="0"/>
              <a:t>Sometimes increased gamma in advanced practitioners</a:t>
            </a:r>
          </a:p>
          <a:p>
            <a:r>
              <a:rPr lang="en-US" dirty="0"/>
              <a:t>These shifts reflect changes in attention, self-focus, and sensory processing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FEAF0F-E1FA-B6F3-34A7-F5FBBC2BC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434" y="2243508"/>
            <a:ext cx="4336374" cy="3338822"/>
          </a:xfrm>
          <a:prstGeom prst="rect">
            <a:avLst/>
          </a:prstGeom>
        </p:spPr>
      </p:pic>
      <p:sp>
        <p:nvSpPr>
          <p:cNvPr id="6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57973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DC8C1-4110-2734-8983-B63C06F56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CD1D0-769B-EA34-1618-32E479389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en-US" dirty="0"/>
              <a:t>From Discursive Thought to Quiet Awareness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CFA99-3CBB-2C4F-8E8F-8C6F754B6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980005"/>
            <a:ext cx="5257799" cy="4351338"/>
          </a:xfrm>
        </p:spPr>
        <p:txBody>
          <a:bodyPr/>
          <a:lstStyle/>
          <a:p>
            <a:r>
              <a:rPr lang="en-US" dirty="0"/>
              <a:t>Ordinary mind: fast, fragmented, beta-dominant patterns</a:t>
            </a:r>
          </a:p>
          <a:p>
            <a:r>
              <a:rPr lang="en-US" dirty="0"/>
              <a:t>As the mind settles:</a:t>
            </a:r>
          </a:p>
          <a:p>
            <a:pPr lvl="1"/>
            <a:r>
              <a:rPr lang="en-US" dirty="0"/>
              <a:t>Inner talk reduces</a:t>
            </a:r>
          </a:p>
          <a:p>
            <a:pPr lvl="1"/>
            <a:r>
              <a:rPr lang="en-US" dirty="0"/>
              <a:t>Alpha and theta grow stronger</a:t>
            </a:r>
          </a:p>
          <a:p>
            <a:r>
              <a:rPr lang="en-US" dirty="0"/>
              <a:t>Subjectively experienced as:</a:t>
            </a:r>
          </a:p>
          <a:p>
            <a:pPr lvl="1"/>
            <a:r>
              <a:rPr lang="en-US" dirty="0"/>
              <a:t>Less chatter</a:t>
            </a:r>
          </a:p>
          <a:p>
            <a:pPr lvl="1"/>
            <a:r>
              <a:rPr lang="en-US" dirty="0"/>
              <a:t>More presence</a:t>
            </a:r>
          </a:p>
          <a:p>
            <a:pPr lvl="1"/>
            <a:r>
              <a:rPr lang="en-US" dirty="0"/>
              <a:t>Expanded, quiet awareness</a:t>
            </a: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4EBDC764-4ED7-D46D-B8ED-BE31DDC47B09}"/>
              </a:ext>
            </a:extLst>
          </p:cNvPr>
          <p:cNvSpPr/>
          <p:nvPr/>
        </p:nvSpPr>
        <p:spPr>
          <a:xfrm>
            <a:off x="393701" y="1841500"/>
            <a:ext cx="4610100" cy="4381500"/>
          </a:xfrm>
          <a:prstGeom prst="teardrop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40962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CCEFF-AB65-2F87-4F23-DC7261B9F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F067A-BBDF-17FF-ADDA-11D56978C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en-US" dirty="0"/>
              <a:t>Long-Term Meditators and Alpha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F6812-8E0D-4997-11F4-97F91262A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980005"/>
            <a:ext cx="5257799" cy="4351338"/>
          </a:xfrm>
        </p:spPr>
        <p:txBody>
          <a:bodyPr/>
          <a:lstStyle/>
          <a:p>
            <a:r>
              <a:rPr lang="en-US" dirty="0"/>
              <a:t>Long-term meditators often show:</a:t>
            </a:r>
          </a:p>
          <a:p>
            <a:pPr lvl="1"/>
            <a:r>
              <a:rPr lang="en-US" dirty="0"/>
              <a:t>More stable alpha rhythms at rest</a:t>
            </a:r>
          </a:p>
          <a:p>
            <a:pPr lvl="1"/>
            <a:r>
              <a:rPr lang="en-US" dirty="0"/>
              <a:t>Easier transition into alpha/theta dominance when meditating </a:t>
            </a:r>
          </a:p>
          <a:p>
            <a:r>
              <a:rPr lang="en-US" dirty="0"/>
              <a:t>Traditional language: “mind drops into meditation more quickly.”</a:t>
            </a: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F4266003-D6F7-5D0D-0BB1-BE96CED4223C}"/>
              </a:ext>
            </a:extLst>
          </p:cNvPr>
          <p:cNvSpPr/>
          <p:nvPr/>
        </p:nvSpPr>
        <p:spPr>
          <a:xfrm>
            <a:off x="393701" y="1841500"/>
            <a:ext cx="4610100" cy="4381500"/>
          </a:xfrm>
          <a:prstGeom prst="teardrop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23852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AA122-E6AA-AE92-088A-9C5D4FC59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AE47F-3C23-93E9-85CC-FCA6EFFF8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fr-FR" dirty="0"/>
              <a:t>Subjective </a:t>
            </a:r>
            <a:r>
              <a:rPr lang="fr-FR" dirty="0" err="1"/>
              <a:t>Experience</a:t>
            </a:r>
            <a:r>
              <a:rPr lang="fr-FR" dirty="0"/>
              <a:t> vs Objective </a:t>
            </a:r>
            <a:r>
              <a:rPr lang="fr-FR" dirty="0" err="1"/>
              <a:t>Signals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6E7F8-26A6-8FE5-F645-64FFC9603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980005"/>
            <a:ext cx="5257799" cy="4351338"/>
          </a:xfrm>
        </p:spPr>
        <p:txBody>
          <a:bodyPr/>
          <a:lstStyle/>
          <a:p>
            <a:r>
              <a:rPr lang="en-US" dirty="0"/>
              <a:t>EEG records electrical patterns, not “enlightenment”</a:t>
            </a:r>
          </a:p>
          <a:p>
            <a:r>
              <a:rPr lang="en-US" dirty="0"/>
              <a:t>Correlations:</a:t>
            </a:r>
          </a:p>
          <a:p>
            <a:pPr lvl="1"/>
            <a:r>
              <a:rPr lang="en-US" dirty="0"/>
              <a:t>Calm, open awareness ↔ stronger alpha</a:t>
            </a:r>
          </a:p>
          <a:p>
            <a:pPr lvl="1"/>
            <a:r>
              <a:rPr lang="en-US" dirty="0"/>
              <a:t>Drowsy imagery ↔ more theta</a:t>
            </a:r>
          </a:p>
          <a:p>
            <a:r>
              <a:rPr lang="en-US" dirty="0"/>
              <a:t>Inner experiences (peace, insight, non-duality) cannot be reduced to one frequency band</a:t>
            </a: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FA59D0F0-EF95-E582-27E1-3F3C2A9CBE98}"/>
              </a:ext>
            </a:extLst>
          </p:cNvPr>
          <p:cNvSpPr/>
          <p:nvPr/>
        </p:nvSpPr>
        <p:spPr>
          <a:xfrm>
            <a:off x="393701" y="1841500"/>
            <a:ext cx="4610100" cy="4381500"/>
          </a:xfrm>
          <a:prstGeom prst="teardrop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75668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C98D1-A1CF-3C89-D849-FF8D2482F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3429F-67AE-5C3F-7054-73CC41CDF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en-US" dirty="0"/>
              <a:t>Respecting Both Lenses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82DD2-50B1-7708-3BF5-333EFEB407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0005"/>
            <a:ext cx="10515599" cy="4351338"/>
          </a:xfrm>
        </p:spPr>
        <p:txBody>
          <a:bodyPr/>
          <a:lstStyle/>
          <a:p>
            <a:r>
              <a:rPr lang="en-US" dirty="0"/>
              <a:t>Neuroscience lens: brainwaves, networks, connectivity</a:t>
            </a:r>
          </a:p>
          <a:p>
            <a:r>
              <a:rPr lang="en-US" dirty="0"/>
              <a:t>Contemplative lens: mind, awareness, insight, compassion</a:t>
            </a:r>
          </a:p>
          <a:p>
            <a:r>
              <a:rPr lang="en-US" dirty="0"/>
              <a:t>The goal is not to force them into one system, but to 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let them illuminate each other</a:t>
            </a:r>
          </a:p>
        </p:txBody>
      </p:sp>
      <p:pic>
        <p:nvPicPr>
          <p:cNvPr id="5" name="Graphic 4" descr="Braille">
            <a:extLst>
              <a:ext uri="{FF2B5EF4-FFF2-40B4-BE49-F238E27FC236}">
                <a16:creationId xmlns:a16="http://schemas.microsoft.com/office/drawing/2014/main" id="{C998BF00-EDA6-369E-724F-68C301669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9349" y="4584700"/>
            <a:ext cx="2273300" cy="2273300"/>
          </a:xfrm>
          <a:prstGeom prst="rect">
            <a:avLst/>
          </a:prstGeom>
        </p:spPr>
      </p:pic>
      <p:sp>
        <p:nvSpPr>
          <p:cNvPr id="6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14763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B0D01-5835-122B-9568-206F9C376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29E4F-0622-5AE6-4F77-4E5E13E3B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858" y="2766218"/>
            <a:ext cx="8334376" cy="1325563"/>
          </a:xfrm>
        </p:spPr>
        <p:txBody>
          <a:bodyPr/>
          <a:lstStyle/>
          <a:p>
            <a:r>
              <a:rPr lang="en-US" dirty="0"/>
              <a:t>SECTION 5 – SAMADHI IN THE YOGIC TRADITION</a:t>
            </a:r>
          </a:p>
        </p:txBody>
      </p:sp>
      <p:sp>
        <p:nvSpPr>
          <p:cNvPr id="3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347773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F4F29-8193-D958-42B5-2AB6F11F8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F2A4C-D3A1-ACE7-3D82-A7F633E6D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267934"/>
            <a:ext cx="8334376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Samadhi: The Eighth Limb of Yoga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7BAB009-D70D-E29F-CDA7-FAB0772F88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6000" y="1928341"/>
            <a:ext cx="5918200" cy="363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In Patanjali’s Ashtanga Yoga, Samadhi is the eighth and final limb 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It is described as meditative absorption where: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The meditator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The object of meditation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And the process of meditating becomes one</a:t>
            </a:r>
          </a:p>
        </p:txBody>
      </p:sp>
      <p:sp>
        <p:nvSpPr>
          <p:cNvPr id="3" name="Flowchart: Display 2">
            <a:extLst>
              <a:ext uri="{FF2B5EF4-FFF2-40B4-BE49-F238E27FC236}">
                <a16:creationId xmlns:a16="http://schemas.microsoft.com/office/drawing/2014/main" id="{B3667301-F404-2A56-D443-5F19F11691FC}"/>
              </a:ext>
            </a:extLst>
          </p:cNvPr>
          <p:cNvSpPr/>
          <p:nvPr/>
        </p:nvSpPr>
        <p:spPr>
          <a:xfrm>
            <a:off x="393700" y="1928341"/>
            <a:ext cx="5321300" cy="4269259"/>
          </a:xfrm>
          <a:prstGeom prst="flowChartDisplay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62634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E71CD-D0BD-57E1-79D1-756EDA410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823CB-E456-C59F-3360-80E48A169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267934"/>
            <a:ext cx="8334376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How Samadhi Is Described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882A72E0-5925-132C-79DB-0940DAEE17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6000" y="1593497"/>
            <a:ext cx="5372101" cy="4455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Deep state of meditation; fluctuations of mind become quiet 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Sense of separate “I” softens or disappears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Awareness is steady, luminous, and undistracted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Often linked with experiences of unity or oneness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3" name="Flowchart: Display 2">
            <a:extLst>
              <a:ext uri="{FF2B5EF4-FFF2-40B4-BE49-F238E27FC236}">
                <a16:creationId xmlns:a16="http://schemas.microsoft.com/office/drawing/2014/main" id="{4A7183B4-BBCD-3C78-CC71-B062E3C9FB94}"/>
              </a:ext>
            </a:extLst>
          </p:cNvPr>
          <p:cNvSpPr/>
          <p:nvPr/>
        </p:nvSpPr>
        <p:spPr>
          <a:xfrm>
            <a:off x="393700" y="1928341"/>
            <a:ext cx="5321300" cy="4269259"/>
          </a:xfrm>
          <a:prstGeom prst="flowChartDisplay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47467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0036B-2A12-9747-4835-5FB92B80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0245B-0D6B-B415-A2A0-4E1F790CD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267934"/>
            <a:ext cx="8334376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Stages or Types of Samadhi (High Level)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4AC2F9CE-9D90-A431-BC11-B8AFD3E044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84613" y="2085939"/>
            <a:ext cx="9761518" cy="2686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Some traditions distinguish:</a:t>
            </a:r>
          </a:p>
          <a:p>
            <a:pPr lvl="1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Samadhi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with support (object of meditation still present)</a:t>
            </a:r>
          </a:p>
          <a:p>
            <a:pPr lvl="1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</a:rPr>
              <a:t>Samadhi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without support (pure awareness beyond specific objects)</a:t>
            </a: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These are described qualitatively, not in terms of EEG alone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3" name="Graphic 2" descr="Braille">
            <a:extLst>
              <a:ext uri="{FF2B5EF4-FFF2-40B4-BE49-F238E27FC236}">
                <a16:creationId xmlns:a16="http://schemas.microsoft.com/office/drawing/2014/main" id="{797FD200-191E-07B7-6A52-199DB029B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9349" y="4584700"/>
            <a:ext cx="2273300" cy="2273300"/>
          </a:xfrm>
          <a:prstGeom prst="rect">
            <a:avLst/>
          </a:prstGeom>
        </p:spPr>
      </p:pic>
      <p:sp>
        <p:nvSpPr>
          <p:cNvPr id="6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583032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29076-47DD-54EC-DCBA-ADF0E6343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F1256-6AA1-A156-942B-0F856376F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267934"/>
            <a:ext cx="8334376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Samadhi and the Brain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BB04EBE-5614-702C-6FFA-9F151C0FA9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84613" y="1716607"/>
            <a:ext cx="9761518" cy="342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Research suggests Samadhi-like states may correlate with:</a:t>
            </a:r>
          </a:p>
          <a:p>
            <a:pPr lvl="1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High, stable alpha and theta activity</a:t>
            </a:r>
          </a:p>
          <a:p>
            <a:pPr lvl="1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Changes in networks related to self-referential processing </a:t>
            </a:r>
            <a:endParaRPr lang="en-US" altLang="en-US" sz="2000" dirty="0"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Important: Traditional texts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</a:rPr>
              <a:t>emphasise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 ethics, discipline and insight, not just brain rhythms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3" name="Graphic 2" descr="Braille">
            <a:extLst>
              <a:ext uri="{FF2B5EF4-FFF2-40B4-BE49-F238E27FC236}">
                <a16:creationId xmlns:a16="http://schemas.microsoft.com/office/drawing/2014/main" id="{101FADC9-4901-90F5-FF43-A1F1A451B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9349" y="4584700"/>
            <a:ext cx="2273300" cy="2273300"/>
          </a:xfrm>
          <a:prstGeom prst="rect">
            <a:avLst/>
          </a:prstGeom>
        </p:spPr>
      </p:pic>
      <p:sp>
        <p:nvSpPr>
          <p:cNvPr id="6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184908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DE62D-016E-BB42-41CF-A1A77CFB3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4C862-0538-BBAA-2F43-413AD80FD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812" y="2766218"/>
            <a:ext cx="9079614" cy="1325563"/>
          </a:xfrm>
        </p:spPr>
        <p:txBody>
          <a:bodyPr/>
          <a:lstStyle/>
          <a:p>
            <a:r>
              <a:rPr lang="en-US" dirty="0"/>
              <a:t>SECTION 6 – SATORI IN ZEN BUDDHISM</a:t>
            </a:r>
          </a:p>
        </p:txBody>
      </p:sp>
      <p:sp>
        <p:nvSpPr>
          <p:cNvPr id="3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838717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BA73F-0AC5-9FC3-A556-D8F824BDB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ABE8-89CC-0147-0456-CF5BC5691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Satori?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6C502-D3A5-1BB7-6B01-8DD11D25A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r>
              <a:rPr lang="en-US" dirty="0"/>
              <a:t>In Zen Buddhism, Satori means “awakening” or sudden intuitive insight </a:t>
            </a:r>
          </a:p>
          <a:p>
            <a:r>
              <a:rPr lang="en-US" dirty="0"/>
              <a:t>Often described as seeing into one’s true nature</a:t>
            </a:r>
          </a:p>
          <a:p>
            <a:r>
              <a:rPr lang="en-US" dirty="0"/>
              <a:t>Not gradual absorption, but a breakthrough moment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76F08CA-09B2-65B0-E3B0-AEFB96292DCD}"/>
              </a:ext>
            </a:extLst>
          </p:cNvPr>
          <p:cNvSpPr/>
          <p:nvPr/>
        </p:nvSpPr>
        <p:spPr>
          <a:xfrm>
            <a:off x="927100" y="1711325"/>
            <a:ext cx="4495800" cy="4351338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50968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E8BE2-7266-5F3B-E468-4234AEC56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D9EBA-1A33-FE2E-3225-9E0125DFB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of Satori Experiences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22E89-7817-9E09-D08A-675AE8370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r>
              <a:rPr lang="en-US" dirty="0"/>
              <a:t>Sudden, powerful shift in perception</a:t>
            </a:r>
          </a:p>
          <a:p>
            <a:r>
              <a:rPr lang="en-US" dirty="0"/>
              <a:t>Sense that ordinary reality is seen in a completely new way</a:t>
            </a:r>
          </a:p>
          <a:p>
            <a:r>
              <a:rPr lang="en-US" dirty="0"/>
              <a:t>Often accompanied by:</a:t>
            </a:r>
          </a:p>
          <a:p>
            <a:pPr lvl="1"/>
            <a:r>
              <a:rPr lang="en-US" dirty="0"/>
              <a:t>Clarity</a:t>
            </a:r>
          </a:p>
          <a:p>
            <a:pPr lvl="1"/>
            <a:r>
              <a:rPr lang="en-US" dirty="0"/>
              <a:t>Freedom from habitual views</a:t>
            </a:r>
          </a:p>
          <a:p>
            <a:pPr lvl="1"/>
            <a:r>
              <a:rPr lang="en-US" dirty="0"/>
              <a:t>Deep simplicity and immediacy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404EB20-5356-065A-3B98-C597679AAD1A}"/>
              </a:ext>
            </a:extLst>
          </p:cNvPr>
          <p:cNvSpPr/>
          <p:nvPr/>
        </p:nvSpPr>
        <p:spPr>
          <a:xfrm>
            <a:off x="927100" y="1711325"/>
            <a:ext cx="4495800" cy="4351338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474513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1901F-2D76-DC36-D90D-AFA8BE444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1D641-C6E6-12A0-70A5-FF190FB5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Context for Satori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46263-94CC-0BE0-EB06-CBDEE0D6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257800" cy="4351338"/>
          </a:xfrm>
        </p:spPr>
        <p:txBody>
          <a:bodyPr/>
          <a:lstStyle/>
          <a:p>
            <a:r>
              <a:rPr lang="en-US" dirty="0"/>
              <a:t>Arises within disciplined practice:</a:t>
            </a:r>
          </a:p>
          <a:p>
            <a:pPr lvl="1"/>
            <a:r>
              <a:rPr lang="en-US" dirty="0"/>
              <a:t>Zazen (seated meditation)</a:t>
            </a:r>
          </a:p>
          <a:p>
            <a:pPr lvl="1"/>
            <a:r>
              <a:rPr lang="en-US" dirty="0"/>
              <a:t>Koan inquiry</a:t>
            </a:r>
          </a:p>
          <a:p>
            <a:pPr lvl="1"/>
            <a:r>
              <a:rPr lang="en-US" dirty="0"/>
              <a:t>Daily mindfulness training</a:t>
            </a:r>
          </a:p>
          <a:p>
            <a:r>
              <a:rPr lang="en-US" dirty="0"/>
              <a:t>Teachers </a:t>
            </a:r>
            <a:r>
              <a:rPr lang="en-US" dirty="0" err="1"/>
              <a:t>emphasise</a:t>
            </a:r>
            <a:r>
              <a:rPr lang="en-US" dirty="0"/>
              <a:t> that Satori is not the final end, but a significant step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25CAD30-C56A-E3DB-6CFC-658882096AEB}"/>
              </a:ext>
            </a:extLst>
          </p:cNvPr>
          <p:cNvSpPr/>
          <p:nvPr/>
        </p:nvSpPr>
        <p:spPr>
          <a:xfrm>
            <a:off x="927100" y="1711325"/>
            <a:ext cx="4495800" cy="4351338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316675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5E2C3-D3D2-30E9-4B8E-06A0D9BC1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4452B-0E00-AFC6-5E01-B57A944F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2216"/>
            <a:ext cx="8334376" cy="1325563"/>
          </a:xfrm>
        </p:spPr>
        <p:txBody>
          <a:bodyPr/>
          <a:lstStyle/>
          <a:p>
            <a:r>
              <a:rPr lang="en-US" dirty="0"/>
              <a:t>Satori and Brain Activity (What We Know, What We Don’t)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9A7C4-ED95-FC0F-C79F-4CF239931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3755"/>
            <a:ext cx="10515600" cy="4351338"/>
          </a:xfrm>
        </p:spPr>
        <p:txBody>
          <a:bodyPr/>
          <a:lstStyle/>
          <a:p>
            <a:r>
              <a:rPr lang="en-US" dirty="0"/>
              <a:t>A few studies have tried to record sudden insight states, but:</a:t>
            </a:r>
          </a:p>
          <a:p>
            <a:pPr lvl="1"/>
            <a:r>
              <a:rPr lang="en-US" dirty="0"/>
              <a:t>Data are limited</a:t>
            </a:r>
          </a:p>
          <a:p>
            <a:pPr lvl="1"/>
            <a:r>
              <a:rPr lang="en-US" dirty="0"/>
              <a:t>Experiences are hard to time and reproduce in lab settings</a:t>
            </a:r>
          </a:p>
          <a:p>
            <a:r>
              <a:rPr lang="en-US" dirty="0"/>
              <a:t>Hypotheses discuss rapid shifts in network connectivity and synchrony, sometimes involving alpha and gamma changes, with some studies confirming it</a:t>
            </a:r>
          </a:p>
        </p:txBody>
      </p:sp>
      <p:pic>
        <p:nvPicPr>
          <p:cNvPr id="4" name="Graphic 3" descr="Braille">
            <a:extLst>
              <a:ext uri="{FF2B5EF4-FFF2-40B4-BE49-F238E27FC236}">
                <a16:creationId xmlns:a16="http://schemas.microsoft.com/office/drawing/2014/main" id="{0FC921F0-22F8-1979-8FD0-76C2537B3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9349" y="4584700"/>
            <a:ext cx="2273300" cy="2273300"/>
          </a:xfrm>
          <a:prstGeom prst="rect">
            <a:avLst/>
          </a:prstGeom>
        </p:spPr>
      </p:pic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52289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0EE46-BBE1-9480-2098-00DBA4F72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742ED-9DE5-5F3A-AA2F-811AA8D63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858" y="2766218"/>
            <a:ext cx="8334376" cy="1325563"/>
          </a:xfrm>
        </p:spPr>
        <p:txBody>
          <a:bodyPr/>
          <a:lstStyle/>
          <a:p>
            <a:r>
              <a:rPr lang="fr-FR" dirty="0"/>
              <a:t>SECTION 7 – SAMADHI VS SATORI</a:t>
            </a:r>
            <a:endParaRPr lang="en-US" dirty="0"/>
          </a:p>
        </p:txBody>
      </p:sp>
      <p:sp>
        <p:nvSpPr>
          <p:cNvPr id="3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497264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67E4F3-5998-1BAF-C162-E87B679FF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16F10-820D-87F2-F856-718C357DC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0336"/>
            <a:ext cx="9873344" cy="1325563"/>
          </a:xfrm>
        </p:spPr>
        <p:txBody>
          <a:bodyPr/>
          <a:lstStyle/>
          <a:p>
            <a:r>
              <a:rPr lang="en-US" dirty="0"/>
              <a:t>Two Words, Two Emphases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BDC89-76CA-5CAA-DF79-93B84B060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4871" y="1636774"/>
            <a:ext cx="6206672" cy="4351338"/>
          </a:xfrm>
        </p:spPr>
        <p:txBody>
          <a:bodyPr/>
          <a:lstStyle/>
          <a:p>
            <a:r>
              <a:rPr lang="en-US" b="1" dirty="0"/>
              <a:t>Samadhi:</a:t>
            </a:r>
          </a:p>
          <a:p>
            <a:pPr lvl="1"/>
            <a:r>
              <a:rPr lang="en-US" dirty="0"/>
              <a:t>Gradual cultivation</a:t>
            </a:r>
          </a:p>
          <a:p>
            <a:pPr lvl="1"/>
            <a:r>
              <a:rPr lang="en-US" dirty="0"/>
              <a:t>Stable meditative absorption</a:t>
            </a:r>
          </a:p>
          <a:p>
            <a:pPr lvl="1"/>
            <a:r>
              <a:rPr lang="en-US" dirty="0"/>
              <a:t>Emphasis on continuity and depth </a:t>
            </a:r>
          </a:p>
          <a:p>
            <a:r>
              <a:rPr lang="en-US" b="1" dirty="0"/>
              <a:t>Satori:</a:t>
            </a:r>
          </a:p>
          <a:p>
            <a:pPr lvl="1"/>
            <a:r>
              <a:rPr lang="en-US" dirty="0"/>
              <a:t>Sudden awakening</a:t>
            </a:r>
          </a:p>
          <a:p>
            <a:pPr lvl="1"/>
            <a:r>
              <a:rPr lang="en-US" dirty="0"/>
              <a:t>Breakthrough insight</a:t>
            </a:r>
          </a:p>
          <a:p>
            <a:pPr lvl="1"/>
            <a:r>
              <a:rPr lang="en-US" dirty="0"/>
              <a:t>Emphasis on immediacy and direct seeing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7393969-59FB-5120-EF4E-FE21E22CDEA7}"/>
              </a:ext>
            </a:extLst>
          </p:cNvPr>
          <p:cNvSpPr/>
          <p:nvPr/>
        </p:nvSpPr>
        <p:spPr>
          <a:xfrm>
            <a:off x="927100" y="1711325"/>
            <a:ext cx="4495800" cy="4351338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082566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EA0837-2701-83A6-A072-E5C995300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135FA-F3A5-53DC-1525-15F90FD0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0336"/>
            <a:ext cx="9873344" cy="1325563"/>
          </a:xfrm>
        </p:spPr>
        <p:txBody>
          <a:bodyPr/>
          <a:lstStyle/>
          <a:p>
            <a:r>
              <a:rPr lang="en-US" dirty="0"/>
              <a:t>Complementary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86E29-6D2C-EAF5-EDBD-DA7E6529C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01874"/>
            <a:ext cx="5388428" cy="4351338"/>
          </a:xfrm>
        </p:spPr>
        <p:txBody>
          <a:bodyPr/>
          <a:lstStyle/>
          <a:p>
            <a:r>
              <a:rPr lang="en-US" b="1" dirty="0"/>
              <a:t>Samadhi highlights stability of consciousness</a:t>
            </a:r>
          </a:p>
          <a:p>
            <a:r>
              <a:rPr lang="en-US" b="1" dirty="0"/>
              <a:t>Satori highlights sudden transformation of perception</a:t>
            </a:r>
          </a:p>
          <a:p>
            <a:r>
              <a:rPr lang="en-US" b="1" dirty="0"/>
              <a:t>Many practitioners describe both:</a:t>
            </a:r>
          </a:p>
          <a:p>
            <a:pPr lvl="1"/>
            <a:r>
              <a:rPr lang="en-US" b="1" dirty="0"/>
              <a:t>Gradual deepening</a:t>
            </a:r>
          </a:p>
          <a:p>
            <a:pPr lvl="1"/>
            <a:r>
              <a:rPr lang="en-US" b="1" dirty="0"/>
              <a:t>Punctuated by key breakthroughs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602C896-1D48-FA78-16CB-76445A5AF1E7}"/>
              </a:ext>
            </a:extLst>
          </p:cNvPr>
          <p:cNvSpPr/>
          <p:nvPr/>
        </p:nvSpPr>
        <p:spPr>
          <a:xfrm>
            <a:off x="927100" y="1711325"/>
            <a:ext cx="4495800" cy="4351338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08883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D53068-AEB3-6CD7-6978-D9A2FF5A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5EC27-B33B-6302-A427-A1F529AE4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60336"/>
            <a:ext cx="9873344" cy="1325563"/>
          </a:xfrm>
        </p:spPr>
        <p:txBody>
          <a:bodyPr/>
          <a:lstStyle/>
          <a:p>
            <a:r>
              <a:rPr lang="en-US" dirty="0"/>
              <a:t>How Alpha Waves Fit Into This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4C846-47AD-4655-F2A4-DD2BE877A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1700" y="1801874"/>
            <a:ext cx="5502728" cy="4351338"/>
          </a:xfrm>
        </p:spPr>
        <p:txBody>
          <a:bodyPr/>
          <a:lstStyle/>
          <a:p>
            <a:r>
              <a:rPr lang="en-US" b="1" dirty="0"/>
              <a:t>In both routes, cultivation often involves:</a:t>
            </a:r>
          </a:p>
          <a:p>
            <a:pPr lvl="1"/>
            <a:r>
              <a:rPr lang="en-US" b="1" dirty="0"/>
              <a:t>Repeated calming of discursive thought</a:t>
            </a:r>
          </a:p>
          <a:p>
            <a:pPr lvl="1"/>
            <a:r>
              <a:rPr lang="en-US" b="1" dirty="0"/>
              <a:t>Strengthening of relaxed, focused awareness</a:t>
            </a:r>
          </a:p>
          <a:p>
            <a:r>
              <a:rPr lang="en-US" b="1" dirty="0"/>
              <a:t>Alpha waves may reflect these common processes, even if the </a:t>
            </a:r>
            <a:r>
              <a:rPr lang="en-US" b="1" i="1" dirty="0"/>
              <a:t>interpretation</a:t>
            </a:r>
            <a:r>
              <a:rPr lang="en-US" b="1" dirty="0"/>
              <a:t> of the resulting state differs across traditions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FB017E3-88B5-98FC-3AE3-5EFD7DB93BEF}"/>
              </a:ext>
            </a:extLst>
          </p:cNvPr>
          <p:cNvSpPr/>
          <p:nvPr/>
        </p:nvSpPr>
        <p:spPr>
          <a:xfrm>
            <a:off x="927100" y="1711325"/>
            <a:ext cx="4495800" cy="4351338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4596724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21719-1163-1617-E730-C581CB7A2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2A716-F7F2-CC20-0654-E754B729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812" y="2766218"/>
            <a:ext cx="9079614" cy="1325563"/>
          </a:xfrm>
        </p:spPr>
        <p:txBody>
          <a:bodyPr/>
          <a:lstStyle/>
          <a:p>
            <a:r>
              <a:rPr lang="en-US" dirty="0"/>
              <a:t>SECTION 8 – MODERN TOOLS: NEUROFEEDBACK &amp; BIOFEEDBACK</a:t>
            </a:r>
          </a:p>
        </p:txBody>
      </p:sp>
      <p:sp>
        <p:nvSpPr>
          <p:cNvPr id="3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275622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58021-2559-C090-7CE1-9935326E2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B20FC-17C8-6481-0F66-0A1E96B8F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en-US" dirty="0"/>
              <a:t>What Is Neurofeedback?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EA689-BFC4-D1A8-E1EF-327CFFD95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0005"/>
            <a:ext cx="10515599" cy="4351338"/>
          </a:xfrm>
        </p:spPr>
        <p:txBody>
          <a:bodyPr/>
          <a:lstStyle/>
          <a:p>
            <a:r>
              <a:rPr lang="en-US" dirty="0"/>
              <a:t>A form of biofeedback using EEG</a:t>
            </a:r>
          </a:p>
          <a:p>
            <a:r>
              <a:rPr lang="en-US" dirty="0"/>
              <a:t>Real-time information about brainwave patterns is given back to the person</a:t>
            </a:r>
          </a:p>
          <a:p>
            <a:r>
              <a:rPr lang="en-US" dirty="0"/>
              <a:t>When desired patterns (e.g., stronger alpha) appear, the system gives a pleasant tone or visual cue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080337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33B1A-C15D-D212-E758-260688496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08738-5B73-9152-F25B-E985F27CA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en-US" dirty="0"/>
              <a:t>How Neurofeedback Training Works (Conceptually)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F4BF7-68D0-262A-D725-CAB00244A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0005"/>
            <a:ext cx="10515599" cy="4351338"/>
          </a:xfrm>
        </p:spPr>
        <p:txBody>
          <a:bodyPr/>
          <a:lstStyle/>
          <a:p>
            <a:r>
              <a:rPr lang="en-US" dirty="0"/>
              <a:t>Brain activity → EEG recording</a:t>
            </a:r>
          </a:p>
          <a:p>
            <a:r>
              <a:rPr lang="en-US" dirty="0"/>
              <a:t>Software detects target patterns (e.g., increased alpha)</a:t>
            </a:r>
          </a:p>
          <a:p>
            <a:r>
              <a:rPr lang="en-US" dirty="0"/>
              <a:t>Feedback:</a:t>
            </a:r>
          </a:p>
          <a:p>
            <a:pPr lvl="1"/>
            <a:r>
              <a:rPr lang="en-US" dirty="0"/>
              <a:t>Tone gets louder</a:t>
            </a:r>
          </a:p>
          <a:p>
            <a:pPr lvl="1"/>
            <a:r>
              <a:rPr lang="en-US" dirty="0"/>
              <a:t>Image gets brighter</a:t>
            </a:r>
          </a:p>
          <a:p>
            <a:r>
              <a:rPr lang="en-US" dirty="0"/>
              <a:t>The brain gradually learns to produce more of the rewarded pattern through reinforcement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7279555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927FC-50C9-CAA3-3FBF-D90E4C08B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7905C-93D5-8896-1304-F65CC4199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en-US" dirty="0"/>
              <a:t>Alpha Training and Meditation-Like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5B3C1-CF3F-941C-3B8C-8AF75F1ED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0005"/>
            <a:ext cx="10515599" cy="4351338"/>
          </a:xfrm>
        </p:spPr>
        <p:txBody>
          <a:bodyPr/>
          <a:lstStyle/>
          <a:p>
            <a:r>
              <a:rPr lang="en-US" dirty="0"/>
              <a:t>Intensive alpha training sessions can:</a:t>
            </a:r>
          </a:p>
          <a:p>
            <a:pPr lvl="1"/>
            <a:r>
              <a:rPr lang="en-US" dirty="0"/>
              <a:t>Help participants </a:t>
            </a:r>
            <a:r>
              <a:rPr lang="en-US" dirty="0" err="1"/>
              <a:t>recognise</a:t>
            </a:r>
            <a:r>
              <a:rPr lang="en-US" dirty="0"/>
              <a:t> the feeling of alpha-dominant states</a:t>
            </a:r>
          </a:p>
          <a:p>
            <a:pPr lvl="1"/>
            <a:r>
              <a:rPr lang="en-US" dirty="0"/>
              <a:t>Encourage relaxation and inner focus</a:t>
            </a:r>
          </a:p>
          <a:p>
            <a:r>
              <a:rPr lang="en-US" dirty="0"/>
              <a:t>Some programs suggest that this may accelerate access to meditation-like experiences, but results vary between individuals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826304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BB261-384B-09F0-4A74-CFCC04897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B081-E1C9-576D-389D-1C8FF2C37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en-US" dirty="0"/>
              <a:t>A Neutral Perspective on Neurofeedback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C62F6-364D-8707-4A27-EB140C134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0005"/>
            <a:ext cx="10515599" cy="4351338"/>
          </a:xfrm>
        </p:spPr>
        <p:txBody>
          <a:bodyPr/>
          <a:lstStyle/>
          <a:p>
            <a:r>
              <a:rPr lang="en-US" dirty="0"/>
              <a:t>Potential benefits:</a:t>
            </a:r>
          </a:p>
          <a:p>
            <a:pPr lvl="1"/>
            <a:r>
              <a:rPr lang="en-US" dirty="0"/>
              <a:t>Objective feedback for otherwise subtle inner states</a:t>
            </a:r>
          </a:p>
          <a:p>
            <a:pPr lvl="1"/>
            <a:r>
              <a:rPr lang="en-US" dirty="0"/>
              <a:t>Additional tool for self-regulation and awareness training</a:t>
            </a:r>
          </a:p>
          <a:p>
            <a:r>
              <a:rPr lang="en-US" dirty="0"/>
              <a:t>Important considerations:</a:t>
            </a:r>
          </a:p>
          <a:p>
            <a:pPr lvl="1"/>
            <a:r>
              <a:rPr lang="en-US" dirty="0"/>
              <a:t>Not a shortcut to enlightenment</a:t>
            </a:r>
          </a:p>
          <a:p>
            <a:pPr lvl="1"/>
            <a:r>
              <a:rPr lang="en-US" dirty="0"/>
              <a:t>Not a replacement for ethical practice, guidance or therapeutic care</a:t>
            </a:r>
          </a:p>
          <a:p>
            <a:pPr lvl="1"/>
            <a:r>
              <a:rPr lang="en-US" dirty="0"/>
              <a:t>Claims should be evaluated carefully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019602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E3A35-CD64-48C9-58DD-E6DB7E5D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36DB-6202-604A-1BC2-41504B176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858" y="2766218"/>
            <a:ext cx="8334376" cy="1325563"/>
          </a:xfrm>
        </p:spPr>
        <p:txBody>
          <a:bodyPr/>
          <a:lstStyle/>
          <a:p>
            <a:r>
              <a:rPr lang="en-US" dirty="0"/>
              <a:t>SECTION 9 – THE BRAIN’S DEEP COMPLEXITY</a:t>
            </a:r>
          </a:p>
        </p:txBody>
      </p:sp>
      <p:sp>
        <p:nvSpPr>
          <p:cNvPr id="3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70614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6055B-C7BF-B937-9442-DFDD7DF03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70E37-1E61-99A5-D00E-1B6B6121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267934"/>
            <a:ext cx="8334376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52 Brodmann Areas, Not 52 Lobes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8860065-5C9F-C3FB-3544-7225CCF4FA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25237" y="1716608"/>
            <a:ext cx="9365672" cy="431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One detailed anatomical model divides the cortex into 52 Brodmann areas — fine-grained functional regions, not</a:t>
            </a:r>
            <a:r>
              <a:rPr lang="en-US" dirty="0"/>
              <a:t> literal lobes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These lobes participate in: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Motor control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Sensory processing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Language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Emotion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Higher cognition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61C509-351E-6495-E7FC-8B33F794A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539" y="2320241"/>
            <a:ext cx="4690752" cy="3987140"/>
          </a:xfrm>
          <a:prstGeom prst="rect">
            <a:avLst/>
          </a:prstGeom>
        </p:spPr>
      </p:pic>
      <p:sp>
        <p:nvSpPr>
          <p:cNvPr id="7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273004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7DF1C-F1AE-A862-BE0E-C6AB204B4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A2940-30BE-7807-F41D-D7CD45AF3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267934"/>
            <a:ext cx="8334376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3000 Brain Cell Types and Transcription Factor Groups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12051DE-42CB-6833-0E9B-403319AC81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745181" y="1743886"/>
            <a:ext cx="7343899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Although the brain’s cells fall into two great families, neurons and glia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000" dirty="0">
                <a:latin typeface="Arial" panose="020B0604020202020204" pitchFamily="34" charset="0"/>
              </a:rPr>
              <a:t>Neurons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00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Glial Cells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2000" dirty="0">
                <a:latin typeface="Arial" panose="020B0604020202020204" pitchFamily="34" charset="0"/>
              </a:rPr>
              <a:t>Stem cells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2400" dirty="0">
                <a:latin typeface="Arial" panose="020B0604020202020204" pitchFamily="34" charset="0"/>
              </a:rPr>
              <a:t>However, each family branches into numerous subtypes, and researchers have identified as many as 3</a:t>
            </a:r>
            <a:r>
              <a:rPr lang="en-US" altLang="en-US" sz="32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000 o</a:t>
            </a:r>
            <a:r>
              <a:rPr lang="en-US" altLang="en-US" sz="2400" dirty="0">
                <a:latin typeface="Arial" panose="020B0604020202020204" pitchFamily="34" charset="0"/>
              </a:rPr>
              <a:t>f them!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sz="2400" dirty="0"/>
              <a:t>This diversity underlies learning, plasticity, and brain health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US" altLang="en-US" sz="2400" dirty="0">
              <a:latin typeface="Arial" panose="020B0604020202020204" pitchFamily="34" charset="0"/>
            </a:endParaRP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4A2773D-9148-5CAA-7C89-E846EB593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20" y="1593497"/>
            <a:ext cx="4469080" cy="517062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DA80A43-1658-1352-FE21-2C73AA5BF43A}"/>
                  </a:ext>
                </a:extLst>
              </p14:cNvPr>
              <p14:cNvContentPartPr/>
              <p14:nvPr/>
            </p14:nvContentPartPr>
            <p14:xfrm>
              <a:off x="1152480" y="6212720"/>
              <a:ext cx="1425240" cy="585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DA80A43-1658-1352-FE21-2C73AA5BF43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3840" y="6204080"/>
                <a:ext cx="1442880" cy="6033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740134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73824-95DF-A1C3-D1EF-3A9841F98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BF03-0EE9-2863-52CD-9ED0D966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267934"/>
            <a:ext cx="8334376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Why This Complexity Matters for Meditation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C08EEDA-0021-FF3A-7380-A37F8F67A3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25237" y="2199400"/>
            <a:ext cx="9365672" cy="334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When brainwaves change, they do so across this entire ecosystem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States like Samadhi or Satori are not the product of one area or one cell type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They reflect coordinated activity across many lobes and networks at once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1E8BAEA-5171-ED19-20BA-91C5B0FE3A09}"/>
                  </a:ext>
                </a:extLst>
              </p14:cNvPr>
              <p14:cNvContentPartPr/>
              <p14:nvPr/>
            </p14:nvContentPartPr>
            <p14:xfrm>
              <a:off x="5803900" y="407640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1E8BAEA-5171-ED19-20BA-91C5B0FE3A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4900" y="40674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FC45C1B-5958-C2C4-D0FA-B83E66854B8C}"/>
                  </a:ext>
                </a:extLst>
              </p14:cNvPr>
              <p14:cNvContentPartPr/>
              <p14:nvPr/>
            </p14:nvContentPartPr>
            <p14:xfrm>
              <a:off x="4559020" y="340320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FC45C1B-5958-C2C4-D0FA-B83E66854B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50020" y="339420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255593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E3A35-CD64-48C9-58DD-E6DB7E5D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36DB-6202-604A-1BC2-41504B176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858" y="2766218"/>
            <a:ext cx="8334376" cy="1325563"/>
          </a:xfrm>
        </p:spPr>
        <p:txBody>
          <a:bodyPr/>
          <a:lstStyle/>
          <a:p>
            <a:r>
              <a:rPr lang="en-US" dirty="0"/>
              <a:t>SECTION 10 – SOUND, LISTENING EFFORT &amp; THE ATTENTION BUDGET</a:t>
            </a:r>
          </a:p>
        </p:txBody>
      </p:sp>
      <p:sp>
        <p:nvSpPr>
          <p:cNvPr id="3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70614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73824-95DF-A1C3-D1EF-3A9841F98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BF03-0EE9-2863-52CD-9ED0D966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267934"/>
            <a:ext cx="8334376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Sound: The Input Nobody Audits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C08EEDA-0021-FF3A-7380-A37F8F67A3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6280" y="2057400"/>
            <a:ext cx="6172200" cy="406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defRPr sz="1800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We measure sleep, light, air, glucose and training — but rarely the sound we sit inside all day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The auditory system has no eyelids: processing is obligatory, and continues even during sleep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Degraded or noisy signals recruit attention involuntarily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A typical knowledge worker spends 8–12 hours daily in acoustic environments they have never evaluated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1E8BAEA-5171-ED19-20BA-91C5B0FE3A09}"/>
                  </a:ext>
                </a:extLst>
              </p14:cNvPr>
              <p14:cNvContentPartPr/>
              <p14:nvPr/>
            </p14:nvContentPartPr>
            <p14:xfrm>
              <a:off x="5803900" y="407640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1E8BAEA-5171-ED19-20BA-91C5B0FE3A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4900" y="40674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FC45C1B-5958-C2C4-D0FA-B83E66854B8C}"/>
                  </a:ext>
                </a:extLst>
              </p14:cNvPr>
              <p14:cNvContentPartPr/>
              <p14:nvPr/>
            </p14:nvContentPartPr>
            <p14:xfrm>
              <a:off x="4559020" y="340320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FC45C1B-5958-C2C4-D0FA-B83E66854B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50020" y="339420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fsa-ppt-01_unaudited-input" descr="fsa-ppt-01_unaudited-inpu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240280"/>
            <a:ext cx="3520440" cy="3520440"/>
          </a:xfrm>
          <a:prstGeom prst="roundRect">
            <a:avLst>
              <a:gd name="adj" fmla="val 7000"/>
            </a:avLst>
          </a:prstGeom>
        </p:spPr>
      </p:pic>
      <p:sp>
        <p:nvSpPr>
          <p:cNvPr id="9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255593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BB261-384B-09F0-4A74-CFCC04897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B081-E1C9-576D-389D-1C8FF2C37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en-US" dirty="0"/>
              <a:t>Listening Effort: Cognitive Load You Can Measure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C62F6-364D-8707-4A27-EB140C134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6280" y="2057400"/>
            <a:ext cx="6172200" cy="406908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lang="en-US" dirty="0" sz="1800"/>
              <a:t>Audiology formalizes “listening effort” — the mental resources spent decoding degraded sound (FUEL framework; Pichora-Fuller et al., 2016)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It is objectively measurable: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600"/>
            </a:pPr>
            <a:r>
              <a:rPr sz="1600"/>
              <a:t>Pupils dilate under cognitive load (task-evoked pupillometry)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600"/>
            </a:pPr>
            <a:r>
              <a:rPr sz="1600"/>
              <a:t>Dual-task performance drops; EEG signatures shift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Key finding: effort can rise even when comprehension looks unchanged — same words, higher workload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Sustained effort produces measurable listening-related fatigue (Hornsby, 2013)</a:t>
            </a:r>
          </a:p>
        </p:txBody>
      </p:sp>
      <p:pic>
        <p:nvPicPr>
          <p:cNvPr id="4" name="fsa-ppt-02_pupillometry" descr="fsa-ppt-02_pupillometr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240280"/>
            <a:ext cx="3520440" cy="3520440"/>
          </a:xfrm>
          <a:prstGeom prst="roundRect">
            <a:avLst>
              <a:gd name="adj" fmla="val 7000"/>
            </a:avLst>
          </a:prstGeom>
        </p:spPr>
      </p:pic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0196025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73824-95DF-A1C3-D1EF-3A9841F98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BF03-0EE9-2863-52CD-9ED0D966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267934"/>
            <a:ext cx="8334376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An Alpha Caveat: Context Is Everything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C08EEDA-0021-FF3A-7380-A37F8F67A3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6280" y="2057400"/>
            <a:ext cx="6172200" cy="406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defRPr sz="1800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In relaxed wakefulness, alpha marks calm, eyes-closed rest — the story of Sections 3 and 4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But in effortful listening tasks, alpha power also rises — indexing suppression work, not bliss (Obleser et al., 2012)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Alpha also increases in drowsy disengagement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Takeaway: “more alpha = higher consciousness” oversimplifies; alpha’s meaning depends on what the brain is doing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1E8BAEA-5171-ED19-20BA-91C5B0FE3A09}"/>
                  </a:ext>
                </a:extLst>
              </p14:cNvPr>
              <p14:cNvContentPartPr/>
              <p14:nvPr/>
            </p14:nvContentPartPr>
            <p14:xfrm>
              <a:off x="5803900" y="407640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1E8BAEA-5171-ED19-20BA-91C5B0FE3A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4900" y="40674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FC45C1B-5958-C2C4-D0FA-B83E66854B8C}"/>
                  </a:ext>
                </a:extLst>
              </p14:cNvPr>
              <p14:cNvContentPartPr/>
              <p14:nvPr/>
            </p14:nvContentPartPr>
            <p14:xfrm>
              <a:off x="4559020" y="340320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FC45C1B-5958-C2C4-D0FA-B83E66854B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50020" y="339420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fsa-ppt-03_alpha-context" descr="fsa-ppt-03_alpha-contex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240280"/>
            <a:ext cx="3520440" cy="3520440"/>
          </a:xfrm>
          <a:prstGeom prst="roundRect">
            <a:avLst>
              <a:gd name="adj" fmla="val 7000"/>
            </a:avLst>
          </a:prstGeom>
        </p:spPr>
      </p:pic>
      <p:sp>
        <p:nvSpPr>
          <p:cNvPr id="9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255593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BB261-384B-09F0-4A74-CFCC04897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B081-E1C9-576D-389D-1C8FF2C37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en-US" dirty="0"/>
              <a:t>The Attention-Budget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C62F6-364D-8707-4A27-EB140C134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6280" y="2057400"/>
            <a:ext cx="6172200" cy="406908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lang="en-US" dirty="0" sz="1800"/>
              <a:t>Flow requires complete, undivided attention (flow research)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Attention is a finite, capacity-limited resource (Kahneman, 1973)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Degraded auditory input recruits cognitive resources involuntarily (listening-effort research)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Therefore degraded sound competes with flow for the same budget — a reasonable inference, not yet directly tested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Honest framing: a calm sound field does not induce flow; it stops taxing the resource flow depends on</a:t>
            </a:r>
          </a:p>
        </p:txBody>
      </p:sp>
      <p:pic>
        <p:nvPicPr>
          <p:cNvPr id="4" name="fsa-ppt-04_attention-budget" descr="fsa-ppt-04_attention-budg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240280"/>
            <a:ext cx="3520440" cy="3520440"/>
          </a:xfrm>
          <a:prstGeom prst="roundRect">
            <a:avLst>
              <a:gd name="adj" fmla="val 7000"/>
            </a:avLst>
          </a:prstGeom>
        </p:spPr>
      </p:pic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019602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E3A35-CD64-48C9-58DD-E6DB7E5D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036DB-6202-604A-1BC2-41504B176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858" y="2766218"/>
            <a:ext cx="8334376" cy="1325563"/>
          </a:xfrm>
        </p:spPr>
        <p:txBody>
          <a:bodyPr/>
          <a:lstStyle/>
          <a:p>
            <a:r>
              <a:rPr lang="en-US" dirty="0"/>
              <a:t>SECTION 11 – FRONTIER SPECULATION: TIME CRYSTALS &amp; THE RHYTHMIC BODY</a:t>
            </a:r>
          </a:p>
        </p:txBody>
      </p:sp>
      <p:sp>
        <p:nvSpPr>
          <p:cNvPr id="3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70614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73824-95DF-A1C3-D1EF-3A9841F98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BF03-0EE9-2863-52CD-9ED0D966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267934"/>
            <a:ext cx="8334376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Time Crystals: The Real Physics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C08EEDA-0021-FF3A-7380-A37F8F67A3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6280" y="2057400"/>
            <a:ext cx="6172200" cy="406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defRPr sz="1800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Proposed by Nobel laureate Frank Wilczek (2012): matter that repeats in time the way crystals repeat in space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The equilibrium version was proved impossible (Watanabe &amp; Oshikawa, 2015)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Discrete time crystals are real: demonstrated in trapped ions and diamond spins (2017) and on Google’s quantum processor (2021)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They are fragile, driven quantum systems on the edge of isolation — laboratory physics, not (yet) biology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1E8BAEA-5171-ED19-20BA-91C5B0FE3A09}"/>
                  </a:ext>
                </a:extLst>
              </p14:cNvPr>
              <p14:cNvContentPartPr/>
              <p14:nvPr/>
            </p14:nvContentPartPr>
            <p14:xfrm>
              <a:off x="5803900" y="407640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1E8BAEA-5171-ED19-20BA-91C5B0FE3A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4900" y="40674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FC45C1B-5958-C2C4-D0FA-B83E66854B8C}"/>
                  </a:ext>
                </a:extLst>
              </p14:cNvPr>
              <p14:cNvContentPartPr/>
              <p14:nvPr/>
            </p14:nvContentPartPr>
            <p14:xfrm>
              <a:off x="4559020" y="340320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FC45C1B-5958-C2C4-D0FA-B83E66854B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50020" y="339420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fsa-ppt-05_time-crystal" descr="fsa-ppt-05_time-crysta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240280"/>
            <a:ext cx="3520440" cy="3520440"/>
          </a:xfrm>
          <a:prstGeom prst="roundRect">
            <a:avLst>
              <a:gd name="adj" fmla="val 7000"/>
            </a:avLst>
          </a:prstGeom>
        </p:spPr>
      </p:pic>
      <p:sp>
        <p:nvSpPr>
          <p:cNvPr id="9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2555933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BB261-384B-09F0-4A74-CFCC04897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B081-E1C9-576D-389D-1C8FF2C37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en-US" dirty="0"/>
              <a:t>The Microtubule Conjecture (Speculative)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C62F6-364D-8707-4A27-EB140C134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6280" y="2057400"/>
            <a:ext cx="6172200" cy="406908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lang="en-US" dirty="0" sz="1800"/>
              <a:t>Hameroff, Bandyopadhyay &amp; Lauretta (2026): microtubules may behave as “fractal time crystals” with nested resonances from hertz to terahertz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Proposed as physical support for Orch OR — the Penrose–Hameroff quantum-consciousness theory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Intriguing: anesthetics act partly on microtubule-associated targets, and biology shows a few “warm” quantum effects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Status: an open conjecture — generated by serious people, unproven, and actively contested</a:t>
            </a:r>
          </a:p>
        </p:txBody>
      </p:sp>
      <p:pic>
        <p:nvPicPr>
          <p:cNvPr id="4" name="fsa-ppt-06_microtubule" descr="fsa-ppt-06_microtubu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240280"/>
            <a:ext cx="3520440" cy="3520440"/>
          </a:xfrm>
          <a:prstGeom prst="roundRect">
            <a:avLst>
              <a:gd name="adj" fmla="val 7000"/>
            </a:avLst>
          </a:prstGeom>
        </p:spPr>
      </p:pic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019602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73824-95DF-A1C3-D1EF-3A9841F98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BF03-0EE9-2863-52CD-9ED0D966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267934"/>
            <a:ext cx="8334376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Why Most Scientists Are Unpersuaded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C08EEDA-0021-FF3A-7380-A37F8F67A3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25237" y="2199400"/>
            <a:ext cx="9365672" cy="3347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Decoherence: Tegmark (2000) calculated quantum states in the warm, wet brain decay roughly ten orders of magnitude too fast to steer cognition</a:t>
            </a:r>
          </a:p>
          <a:p>
            <a:pPr/>
            <a:r>
              <a:t>Replication: the key microtubule-resonance measurements come largely from one laboratory</a:t>
            </a:r>
          </a:p>
          <a:p>
            <a:pPr/>
            <a:r>
              <a:t>Venue: published in a consciousness-studies journal, not a physics journal</a:t>
            </a:r>
          </a:p>
          <a:p>
            <a:pPr/>
            <a:r>
              <a:t>Leading theories of consciousness (global workspace, IIT, recurrent processing) are classical — none needs quantum effects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1E8BAEA-5171-ED19-20BA-91C5B0FE3A09}"/>
                  </a:ext>
                </a:extLst>
              </p14:cNvPr>
              <p14:cNvContentPartPr/>
              <p14:nvPr/>
            </p14:nvContentPartPr>
            <p14:xfrm>
              <a:off x="5803900" y="407640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1E8BAEA-5171-ED19-20BA-91C5B0FE3A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4900" y="40674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FC45C1B-5958-C2C4-D0FA-B83E66854B8C}"/>
                  </a:ext>
                </a:extLst>
              </p14:cNvPr>
              <p14:cNvContentPartPr/>
              <p14:nvPr/>
            </p14:nvContentPartPr>
            <p14:xfrm>
              <a:off x="4559020" y="340320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FC45C1B-5958-C2C4-D0FA-B83E66854B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50020" y="339420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255593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BB261-384B-09F0-4A74-CFCC04897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B081-E1C9-576D-389D-1C8FF2C37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en-US" dirty="0"/>
              <a:t>You Are, Literally, Made of Clocks (Established)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C62F6-364D-8707-4A27-EB140C134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6280" y="2057400"/>
            <a:ext cx="6172200" cy="4069080"/>
          </a:xfrm>
        </p:spPr>
        <p:txBody>
          <a:bodyPr wrap="square"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lang="en-US" dirty="0" sz="1800"/>
              <a:t>Cardiac pacemaker cells: the heartbeat is a self-starting oscillator — isolated cells keep beating in a dish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Thalamic pacemaker neurons: intrinsic 8–12 Hz oscillators behind the alpha rhythm (Section 3)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Circadian clocks run in nearly every cell (Nobel Prize, 2017)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Breathing, walking, digestion: central pattern generators make rhythm without rhythmic input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Open question: are classical oscillators the whole story? Mainstream neuroscience says yes</a:t>
            </a:r>
          </a:p>
        </p:txBody>
      </p:sp>
      <p:pic>
        <p:nvPicPr>
          <p:cNvPr id="4" name="fsa-ppt-07_body-of-clocks" descr="fsa-ppt-07_body-of-clock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240280"/>
            <a:ext cx="3520440" cy="3520440"/>
          </a:xfrm>
          <a:prstGeom prst="roundRect">
            <a:avLst>
              <a:gd name="adj" fmla="val 7000"/>
            </a:avLst>
          </a:prstGeom>
        </p:spPr>
      </p:pic>
      <p:sp>
        <p:nvSpPr>
          <p:cNvPr id="5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019602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73824-95DF-A1C3-D1EF-3A9841F98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DBF03-0EE9-2863-52CD-9ED0D966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26" y="267934"/>
            <a:ext cx="8334376" cy="1325563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Fascia: Real Network, Unproven Substrate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C08EEDA-0021-FF3A-7380-A37F8F67A3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26280" y="2057400"/>
            <a:ext cx="6172200" cy="406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defRPr sz="1800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Established: fascia is richly innervated — a body-wide sensory web contributing to proprioception and interoception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Established: fascial cells sense and respond to mechanical strain (mechanotransduction)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Not established: fascia as a substrate of consciousness or a conductor of “bioenergy”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defRPr sz="1800"/>
            </a:pPr>
            <a:r>
              <a:rPr sz="1800"/>
              <a:t>The defensible claim is smaller — and still fascinating: interoception shapes emotion and possibly the sense of self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1E8BAEA-5171-ED19-20BA-91C5B0FE3A09}"/>
                  </a:ext>
                </a:extLst>
              </p14:cNvPr>
              <p14:cNvContentPartPr/>
              <p14:nvPr/>
            </p14:nvContentPartPr>
            <p14:xfrm>
              <a:off x="5803900" y="4076400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1E8BAEA-5171-ED19-20BA-91C5B0FE3A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4900" y="406740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FC45C1B-5958-C2C4-D0FA-B83E66854B8C}"/>
                  </a:ext>
                </a:extLst>
              </p14:cNvPr>
              <p14:cNvContentPartPr/>
              <p14:nvPr/>
            </p14:nvContentPartPr>
            <p14:xfrm>
              <a:off x="4559020" y="340320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FC45C1B-5958-C2C4-D0FA-B83E66854B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50020" y="3394200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fsa-ppt-08_fascia-network" descr="fsa-ppt-08_fascia-networ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2240280"/>
            <a:ext cx="3520440" cy="3520440"/>
          </a:xfrm>
          <a:prstGeom prst="roundRect">
            <a:avLst>
              <a:gd name="adj" fmla="val 7000"/>
            </a:avLst>
          </a:prstGeom>
        </p:spPr>
      </p:pic>
      <p:sp>
        <p:nvSpPr>
          <p:cNvPr id="9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255593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BB261-384B-09F0-4A74-CFCC04897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AB081-E1C9-576D-389D-1C8FF2C37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327" y="338466"/>
            <a:ext cx="8334376" cy="1325563"/>
          </a:xfrm>
        </p:spPr>
        <p:txBody>
          <a:bodyPr/>
          <a:lstStyle/>
          <a:p>
            <a:r>
              <a:rPr lang="en-US" dirty="0"/>
              <a:t>Could Sound Reach These Deep Rhythms? An Honest Audit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C62F6-364D-8707-4A27-EB140C134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0005"/>
            <a:ext cx="10515599" cy="4351338"/>
          </a:xfrm>
        </p:spPr>
        <p:txBody>
          <a:bodyPr/>
          <a:lstStyle/>
          <a:p>
            <a:pPr/>
            <a:r>
              <a:rPr lang="en-US" dirty="0"/>
              <a:t>True: sound is mechanical vibration; loud bass can be felt in the body; noise influences autonomic arousal</a:t>
            </a:r>
          </a:p>
          <a:p>
            <a:pPr/>
            <a:r>
              <a:t>No evidence: safe-level playback remodels fascia or alters thalamic pacemakers beyond ordinary hearing</a:t>
            </a:r>
          </a:p>
          <a:p>
            <a:pPr/>
            <a:r>
              <a:t>No mechanism, no evidence: loudspeakers influencing putative microtubule quantum states — even proponents don’t claim it</a:t>
            </a:r>
          </a:p>
          <a:p>
            <a:pPr/>
            <a:r>
              <a:t>The supported link between playback quality and inner state is classical: degraded sound raises cognitive load and taxes attention</a:t>
            </a:r>
          </a:p>
        </p:txBody>
      </p:sp>
      <p:sp>
        <p:nvSpPr>
          <p:cNvPr id="4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019602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4D786-7830-4B30-F9B3-73CE5B37A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2A973-B349-E945-D9AE-4B460582D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8812" y="2766218"/>
            <a:ext cx="9079614" cy="1325563"/>
          </a:xfrm>
        </p:spPr>
        <p:txBody>
          <a:bodyPr/>
          <a:lstStyle/>
          <a:p>
            <a:r>
              <a:rPr lang="en-US" dirty="0"/>
              <a:t>SECTION 12 – INTEGRATION &amp; TAKEAWAYS</a:t>
            </a:r>
          </a:p>
        </p:txBody>
      </p:sp>
      <p:sp>
        <p:nvSpPr>
          <p:cNvPr id="3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095051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3F2BC-75C5-1F97-B428-9ADC3F02C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13044-27C6-A426-71C4-90F00320C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2216"/>
            <a:ext cx="8334376" cy="1325563"/>
          </a:xfrm>
        </p:spPr>
        <p:txBody>
          <a:bodyPr/>
          <a:lstStyle/>
          <a:p>
            <a:r>
              <a:rPr lang="en-US" dirty="0"/>
              <a:t>Putting It All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A4FAA-A0E8-F7D0-6DE9-D3251D49A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3755"/>
            <a:ext cx="10515600" cy="4351338"/>
          </a:xfrm>
        </p:spPr>
        <p:txBody>
          <a:bodyPr/>
          <a:lstStyle/>
          <a:p>
            <a:r>
              <a:rPr lang="en-US" b="1" dirty="0"/>
              <a:t>Alpha</a:t>
            </a:r>
            <a:r>
              <a:rPr lang="en-US" dirty="0"/>
              <a:t> waves are a key pattern in relaxed, aware states</a:t>
            </a:r>
          </a:p>
          <a:p>
            <a:r>
              <a:rPr lang="en-US" b="1" dirty="0"/>
              <a:t>Meditation</a:t>
            </a:r>
            <a:r>
              <a:rPr lang="en-US" dirty="0"/>
              <a:t> often strengthens alpha and theta activity as the mind settles</a:t>
            </a:r>
          </a:p>
          <a:p>
            <a:r>
              <a:rPr lang="en-US" b="1" dirty="0"/>
              <a:t>Samadhi</a:t>
            </a:r>
            <a:r>
              <a:rPr lang="en-US" dirty="0"/>
              <a:t> </a:t>
            </a:r>
            <a:r>
              <a:rPr lang="en-US" dirty="0" err="1"/>
              <a:t>emphasises</a:t>
            </a:r>
            <a:r>
              <a:rPr lang="en-US" dirty="0"/>
              <a:t> deep, sustained absorption</a:t>
            </a:r>
          </a:p>
          <a:p>
            <a:r>
              <a:rPr lang="en-US" b="1" dirty="0"/>
              <a:t>Satori</a:t>
            </a:r>
            <a:r>
              <a:rPr lang="en-US" dirty="0"/>
              <a:t> </a:t>
            </a:r>
            <a:r>
              <a:rPr lang="en-US" dirty="0" err="1"/>
              <a:t>emphasises</a:t>
            </a:r>
            <a:r>
              <a:rPr lang="en-US" dirty="0"/>
              <a:t> sudden awakening</a:t>
            </a:r>
          </a:p>
          <a:p>
            <a:r>
              <a:rPr lang="en-US" b="1" dirty="0"/>
              <a:t>Neurofeedback</a:t>
            </a:r>
            <a:r>
              <a:rPr lang="en-US" dirty="0"/>
              <a:t> offers tools to explore and train brain states, but is not a guarantee of spiritual insight</a:t>
            </a:r>
          </a:p>
          <a:p>
            <a:r>
              <a:rPr lang="en-US" b="1" dirty="0"/>
              <a:t>Sound</a:t>
            </a:r>
            <a:r>
              <a:rPr lang="en-US" dirty="0"/>
              <a:t>: degraded audio taxes the attention flow needs</a:t>
            </a:r>
          </a:p>
          <a:p>
            <a:r>
              <a:rPr lang="en-US" b="1" dirty="0"/>
              <a:t>Frontiers</a:t>
            </a:r>
            <a:r>
              <a:rPr lang="en-US" dirty="0"/>
              <a:t>: time crystals &amp; fascia stay labeled speculative</a:t>
            </a:r>
          </a:p>
        </p:txBody>
      </p:sp>
      <p:sp>
        <p:nvSpPr>
          <p:cNvPr id="4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56512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18746-4723-9D85-63B5-ABF0021AD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C9204-37F1-59D5-9332-68143F258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2216"/>
            <a:ext cx="8334376" cy="1325563"/>
          </a:xfrm>
        </p:spPr>
        <p:txBody>
          <a:bodyPr/>
          <a:lstStyle/>
          <a:p>
            <a:r>
              <a:rPr lang="en-US" dirty="0"/>
              <a:t>Science and Spirituality in Dialogue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8D684-2D18-12E0-271C-0397FCB46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1055"/>
            <a:ext cx="10515600" cy="4351338"/>
          </a:xfrm>
        </p:spPr>
        <p:txBody>
          <a:bodyPr>
            <a:normAutofit/>
          </a:bodyPr>
          <a:lstStyle/>
          <a:p>
            <a:r>
              <a:rPr lang="en-US" b="1" dirty="0"/>
              <a:t>Neuroscience can:</a:t>
            </a:r>
          </a:p>
          <a:p>
            <a:pPr lvl="1"/>
            <a:r>
              <a:rPr lang="en-US" b="1" dirty="0"/>
              <a:t>Measure patterns</a:t>
            </a:r>
          </a:p>
          <a:p>
            <a:pPr lvl="1"/>
            <a:r>
              <a:rPr lang="en-US" b="1" dirty="0"/>
              <a:t>Test hypotheses</a:t>
            </a:r>
          </a:p>
          <a:p>
            <a:pPr lvl="1"/>
            <a:r>
              <a:rPr lang="en-US" b="1" dirty="0"/>
              <a:t>Clarify mechanisms</a:t>
            </a:r>
          </a:p>
          <a:p>
            <a:r>
              <a:rPr lang="en-US" b="1" dirty="0"/>
              <a:t>Traditions can:</a:t>
            </a:r>
          </a:p>
          <a:p>
            <a:pPr lvl="1"/>
            <a:r>
              <a:rPr lang="en-US" b="1" dirty="0"/>
              <a:t>Describe inner landscapes</a:t>
            </a:r>
          </a:p>
          <a:p>
            <a:pPr lvl="1"/>
            <a:r>
              <a:rPr lang="en-US" b="1" dirty="0"/>
              <a:t>Offer ethical and practical frameworks</a:t>
            </a:r>
          </a:p>
          <a:p>
            <a:r>
              <a:rPr lang="en-US" b="1" dirty="0"/>
              <a:t>Together, they invite a richer understanding of consciousness and human potential</a:t>
            </a:r>
            <a:endParaRPr lang="en-US" dirty="0"/>
          </a:p>
        </p:txBody>
      </p:sp>
      <p:sp>
        <p:nvSpPr>
          <p:cNvPr id="4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148737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9BA1D-C4F8-4BC4-9D25-E3027406C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 Thought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F9A86-99EA-6E5B-9954-4E5FE6532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Brainwaves are the language of the brain</a:t>
            </a:r>
          </a:p>
          <a:p>
            <a:r>
              <a:rPr lang="en-US" dirty="0"/>
              <a:t>Samadhi and Satori are languages of experience</a:t>
            </a:r>
          </a:p>
          <a:p>
            <a:r>
              <a:rPr lang="en-US" dirty="0"/>
              <a:t>When we listen to both carefully, we gain a more complete picture of what it means to be fully awake and fully alive</a:t>
            </a:r>
          </a:p>
        </p:txBody>
      </p:sp>
      <p:sp>
        <p:nvSpPr>
          <p:cNvPr id="4" name="Copyright Notice"/>
          <p:cNvSpPr txBox="1"/>
          <p:nvPr/>
        </p:nvSpPr>
        <p:spPr>
          <a:xfrm>
            <a:off x="7589520" y="6419088"/>
            <a:ext cx="4142232" cy="27432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/>
            <a:r>
              <a:rPr sz="900">
                <a:solidFill>
                  <a:srgbClr val="D6DCE1"/>
                </a:solidFill>
                <a:latin typeface="Arial"/>
              </a:rPr>
              <a:t>© 2026 Jos Daniel ·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77441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4694"/>
      </a:accent1>
      <a:accent2>
        <a:srgbClr val="23737C"/>
      </a:accent2>
      <a:accent3>
        <a:srgbClr val="489CAF"/>
      </a:accent3>
      <a:accent4>
        <a:srgbClr val="E2D02C"/>
      </a:accent4>
      <a:accent5>
        <a:srgbClr val="F26C6E"/>
      </a:accent5>
      <a:accent6>
        <a:srgbClr val="1F2938"/>
      </a:accent6>
      <a:hlink>
        <a:srgbClr val="0563C1"/>
      </a:hlink>
      <a:folHlink>
        <a:srgbClr val="954F72"/>
      </a:folHlink>
    </a:clrScheme>
    <a:fontScheme name="Custom 6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251335_Earth Day presentation_RVA_v3.potx" id="{2E821734-A971-4A99-A887-EE8808B7446A}" vid="{74D09940-9788-4332-97C9-A3EF112A74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DC6638-3F1D-4CA5-A167-2F719C0876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159ADF-C50B-4A45-AD13-B0A8152C315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95FDF6E3-4638-4FD3-B9D7-E0E63F2056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Earth Day slides</Template>
  <TotalTime>280</TotalTime>
  <Words>1870</Words>
  <Application>Microsoft Office PowerPoint</Application>
  <PresentationFormat>Widescreen</PresentationFormat>
  <Paragraphs>257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7" baseType="lpstr">
      <vt:lpstr>Arial</vt:lpstr>
      <vt:lpstr>Calibri</vt:lpstr>
      <vt:lpstr>Franklin Gothic Book</vt:lpstr>
      <vt:lpstr>Franklin Gothic Demi</vt:lpstr>
      <vt:lpstr>Wingdings</vt:lpstr>
      <vt:lpstr>Office Theme</vt:lpstr>
      <vt:lpstr>From Brainwaves to Awakening</vt:lpstr>
      <vt:lpstr>Why This Topic Matters</vt:lpstr>
      <vt:lpstr>What We Will Explore</vt:lpstr>
      <vt:lpstr>SECTION 2 – BRAINWAVE BASICS</vt:lpstr>
      <vt:lpstr>Brainwaves: The Brain’s Rhythms</vt:lpstr>
      <vt:lpstr>The Main Brainwave Bands</vt:lpstr>
      <vt:lpstr>How EEG Sees These Signals</vt:lpstr>
      <vt:lpstr>Brainwaves Are Patterns, Not Boxes</vt:lpstr>
      <vt:lpstr>SECTION 3 – DEEP DIVE ON ALPHA WAVES</vt:lpstr>
      <vt:lpstr>What Are Alpha Waves?</vt:lpstr>
      <vt:lpstr>Alpha and the Relaxed–Alert State</vt:lpstr>
      <vt:lpstr>High Alpha and Creativity</vt:lpstr>
      <vt:lpstr>Alpha, Stress and Emotional Balance</vt:lpstr>
      <vt:lpstr>Alpha as a Gateway State</vt:lpstr>
      <vt:lpstr>Thalamic Pacemaker Neurons Thalamus and the Origin of Alpha Rhythms</vt:lpstr>
      <vt:lpstr>Thalamo-Cortical Alpha Loop</vt:lpstr>
      <vt:lpstr>Stress, Ego &amp; Alpha Disruption Psychological Stress and Alpha Suppression</vt:lpstr>
      <vt:lpstr>SECTION 4 – MEDITATION &amp; BRAINWAVES</vt:lpstr>
      <vt:lpstr>What Meditation Does to Brainwaves (Big Picture)</vt:lpstr>
      <vt:lpstr>From Discursive Thought to Quiet Awareness</vt:lpstr>
      <vt:lpstr>Long-Term Meditators and Alpha Activity</vt:lpstr>
      <vt:lpstr>Subjective Experience vs Objective Signals</vt:lpstr>
      <vt:lpstr>Respecting Both Lenses</vt:lpstr>
      <vt:lpstr>SECTION 5 – SAMADHI IN THE YOGIC TRADITION</vt:lpstr>
      <vt:lpstr>Samadhi: The Eighth Limb of Yoga</vt:lpstr>
      <vt:lpstr>How Samadhi Is Described</vt:lpstr>
      <vt:lpstr>Stages or Types of Samadhi (High Level)</vt:lpstr>
      <vt:lpstr>Samadhi and the Brain</vt:lpstr>
      <vt:lpstr>SECTION 6 – SATORI IN ZEN BUDDHISM</vt:lpstr>
      <vt:lpstr>What Is Satori?</vt:lpstr>
      <vt:lpstr>Features of Satori Experiences</vt:lpstr>
      <vt:lpstr>Practice Context for Satori</vt:lpstr>
      <vt:lpstr>Satori and Brain Activity (What We Know, What We Don’t)</vt:lpstr>
      <vt:lpstr>SECTION 7 – SAMADHI VS SATORI</vt:lpstr>
      <vt:lpstr>Two Words, Two Emphases</vt:lpstr>
      <vt:lpstr>Complementary Perspectives</vt:lpstr>
      <vt:lpstr>How Alpha Waves Fit Into This Picture</vt:lpstr>
      <vt:lpstr>SECTION 8 – MODERN TOOLS: NEUROFEEDBACK &amp; BIOFEEDBACK</vt:lpstr>
      <vt:lpstr>What Is Neurofeedback?</vt:lpstr>
      <vt:lpstr>How Neurofeedback Training Works (Conceptually)</vt:lpstr>
      <vt:lpstr>Alpha Training and Meditation-Like States</vt:lpstr>
      <vt:lpstr>A Neutral Perspective on Neurofeedback</vt:lpstr>
      <vt:lpstr>SECTION 9 – THE BRAIN’S DEEP COMPLEXITY</vt:lpstr>
      <vt:lpstr>52 Lobes of the Human Brain</vt:lpstr>
      <vt:lpstr>3000 Brain Cell Types and Transcription Factor Groups</vt:lpstr>
      <vt:lpstr>Why This Complexity Matters for Meditation</vt:lpstr>
      <vt:lpstr>Why This Complexity Matters for Meditation</vt:lpstr>
      <vt:lpstr>SECTION 10 – INTEGRATION &amp; TAKEAWAYS</vt:lpstr>
      <vt:lpstr>Putting It All Together</vt:lpstr>
      <vt:lpstr>Science and Spirituality in Dialogue</vt:lpstr>
      <vt:lpstr>Closing Thought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Editor/Reviewer</dc:creator>
  <cp:lastModifiedBy>Editor/Reviewer</cp:lastModifiedBy>
  <cp:revision>33</cp:revision>
  <dcterms:created xsi:type="dcterms:W3CDTF">2025-12-08T15:39:35Z</dcterms:created>
  <dcterms:modified xsi:type="dcterms:W3CDTF">2025-12-25T10:22:40Z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